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409" r:id="rId2"/>
    <p:sldId id="513" r:id="rId3"/>
    <p:sldId id="710" r:id="rId4"/>
    <p:sldId id="712" r:id="rId5"/>
    <p:sldId id="711" r:id="rId6"/>
    <p:sldId id="722" r:id="rId7"/>
    <p:sldId id="723" r:id="rId8"/>
    <p:sldId id="724" r:id="rId9"/>
    <p:sldId id="742" r:id="rId10"/>
    <p:sldId id="725" r:id="rId11"/>
    <p:sldId id="726" r:id="rId12"/>
    <p:sldId id="729" r:id="rId13"/>
    <p:sldId id="730" r:id="rId14"/>
    <p:sldId id="731" r:id="rId15"/>
    <p:sldId id="734" r:id="rId16"/>
    <p:sldId id="736" r:id="rId17"/>
    <p:sldId id="733" r:id="rId18"/>
    <p:sldId id="732" r:id="rId19"/>
    <p:sldId id="735" r:id="rId20"/>
    <p:sldId id="727" r:id="rId21"/>
    <p:sldId id="737" r:id="rId22"/>
    <p:sldId id="741" r:id="rId23"/>
    <p:sldId id="743" r:id="rId24"/>
    <p:sldId id="738" r:id="rId25"/>
    <p:sldId id="739" r:id="rId26"/>
    <p:sldId id="740" r:id="rId27"/>
    <p:sldId id="720" r:id="rId28"/>
    <p:sldId id="721" r:id="rId29"/>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e Frithjof Ravneberg" initials="OFR" lastIdx="1" clrIdx="0">
    <p:extLst>
      <p:ext uri="{19B8F6BF-5375-455C-9EA6-DF929625EA0E}">
        <p15:presenceInfo xmlns:p15="http://schemas.microsoft.com/office/powerpoint/2012/main" userId="S-1-5-21-2674112714-391180541-2236091514-245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C6D7"/>
    <a:srgbClr val="FF0000"/>
    <a:srgbClr val="737C94"/>
    <a:srgbClr val="001639"/>
    <a:srgbClr val="0D23F7"/>
    <a:srgbClr val="D91E3C"/>
    <a:srgbClr val="A6845C"/>
    <a:srgbClr val="737B92"/>
    <a:srgbClr val="50BFD1"/>
    <a:srgbClr val="081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3912" autoAdjust="0"/>
  </p:normalViewPr>
  <p:slideViewPr>
    <p:cSldViewPr snapToGrid="0">
      <p:cViewPr varScale="1">
        <p:scale>
          <a:sx n="105" d="100"/>
          <a:sy n="105" d="100"/>
        </p:scale>
        <p:origin x="918" y="10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37" d="100"/>
          <a:sy n="137" d="100"/>
        </p:scale>
        <p:origin x="4602"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Projects\Analysis\Hammerhea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b-NO"/>
              <a:t>Seabed elevation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nb-NO"/>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Sheet1!$Y$7:$Y$43</c:f>
              <c:numCache>
                <c:formatCode>General</c:formatCode>
                <c:ptCount val="37"/>
                <c:pt idx="0">
                  <c:v>309.8</c:v>
                </c:pt>
                <c:pt idx="1">
                  <c:v>391.57743907318002</c:v>
                </c:pt>
                <c:pt idx="2">
                  <c:v>473.26998364365983</c:v>
                </c:pt>
                <c:pt idx="3">
                  <c:v>554.99735717559975</c:v>
                </c:pt>
                <c:pt idx="4">
                  <c:v>636.77059928955009</c:v>
                </c:pt>
                <c:pt idx="5">
                  <c:v>718.48746502093013</c:v>
                </c:pt>
                <c:pt idx="6">
                  <c:v>800.25691112631989</c:v>
                </c:pt>
                <c:pt idx="7">
                  <c:v>882.00161964226004</c:v>
                </c:pt>
                <c:pt idx="8">
                  <c:v>963.71163067363</c:v>
                </c:pt>
                <c:pt idx="9">
                  <c:v>1045.4660016242699</c:v>
                </c:pt>
                <c:pt idx="10">
                  <c:v>1127.2283583772798</c:v>
                </c:pt>
                <c:pt idx="11">
                  <c:v>1209.0178869991998</c:v>
                </c:pt>
                <c:pt idx="12">
                  <c:v>1290.77694843924</c:v>
                </c:pt>
                <c:pt idx="13">
                  <c:v>1372.54265258445</c:v>
                </c:pt>
                <c:pt idx="14">
                  <c:v>1454.27505559614</c:v>
                </c:pt>
                <c:pt idx="15">
                  <c:v>1536.0237656448098</c:v>
                </c:pt>
                <c:pt idx="16">
                  <c:v>1617.75965210103</c:v>
                </c:pt>
                <c:pt idx="17">
                  <c:v>1699.4823376950098</c:v>
                </c:pt>
                <c:pt idx="18">
                  <c:v>1778.2252590000001</c:v>
                </c:pt>
                <c:pt idx="19">
                  <c:v>1860.05067791837</c:v>
                </c:pt>
                <c:pt idx="20">
                  <c:v>1941.83467065221</c:v>
                </c:pt>
                <c:pt idx="21">
                  <c:v>2023.5889027195299</c:v>
                </c:pt>
                <c:pt idx="22">
                  <c:v>2105.2955348813202</c:v>
                </c:pt>
                <c:pt idx="23">
                  <c:v>2187.0145162087802</c:v>
                </c:pt>
                <c:pt idx="24">
                  <c:v>2268.7611768306151</c:v>
                </c:pt>
                <c:pt idx="25">
                  <c:v>2350.5739389504261</c:v>
                </c:pt>
                <c:pt idx="26">
                  <c:v>2432.3358851429384</c:v>
                </c:pt>
                <c:pt idx="27">
                  <c:v>2514.1384174407094</c:v>
                </c:pt>
                <c:pt idx="28">
                  <c:v>2595.8282097589772</c:v>
                </c:pt>
                <c:pt idx="29">
                  <c:v>2677.4827249114182</c:v>
                </c:pt>
                <c:pt idx="30">
                  <c:v>2759.2113664871749</c:v>
                </c:pt>
                <c:pt idx="31">
                  <c:v>2840.984304066048</c:v>
                </c:pt>
                <c:pt idx="32">
                  <c:v>2922.7222700275383</c:v>
                </c:pt>
                <c:pt idx="33">
                  <c:v>3004.5114290188772</c:v>
                </c:pt>
                <c:pt idx="34">
                  <c:v>3086.3061813744062</c:v>
                </c:pt>
                <c:pt idx="35">
                  <c:v>3168.0736513840052</c:v>
                </c:pt>
                <c:pt idx="36">
                  <c:v>3249.8521500000002</c:v>
                </c:pt>
              </c:numCache>
            </c:numRef>
          </c:xVal>
          <c:yVal>
            <c:numRef>
              <c:f>Sheet1!$Z$7:$Z$43</c:f>
              <c:numCache>
                <c:formatCode>General</c:formatCode>
                <c:ptCount val="37"/>
                <c:pt idx="0">
                  <c:v>-1015.611609</c:v>
                </c:pt>
                <c:pt idx="1">
                  <c:v>-1013.13470882913</c:v>
                </c:pt>
                <c:pt idx="2">
                  <c:v>-1008.66031118196</c:v>
                </c:pt>
                <c:pt idx="3">
                  <c:v>-1004.87566417011</c:v>
                </c:pt>
                <c:pt idx="4">
                  <c:v>-1002.26371476189</c:v>
                </c:pt>
                <c:pt idx="5">
                  <c:v>-998.258574342354</c:v>
                </c:pt>
                <c:pt idx="6">
                  <c:v>-995.530309639606</c:v>
                </c:pt>
                <c:pt idx="7">
                  <c:v>-992.14070560988898</c:v>
                </c:pt>
                <c:pt idx="8">
                  <c:v>-987.99806153820396</c:v>
                </c:pt>
                <c:pt idx="9">
                  <c:v>-984.85014563365996</c:v>
                </c:pt>
                <c:pt idx="10">
                  <c:v>-981.91705359649598</c:v>
                </c:pt>
                <c:pt idx="11">
                  <c:v>-979.92858061114896</c:v>
                </c:pt>
                <c:pt idx="12">
                  <c:v>-976.905003490902</c:v>
                </c:pt>
                <c:pt idx="13">
                  <c:v>-974.066774972443</c:v>
                </c:pt>
                <c:pt idx="14">
                  <c:v>-970.39235739330002</c:v>
                </c:pt>
                <c:pt idx="15">
                  <c:v>-967.10068576912704</c:v>
                </c:pt>
                <c:pt idx="16">
                  <c:v>-963.504597118736</c:v>
                </c:pt>
                <c:pt idx="17">
                  <c:v>-959.62003123204897</c:v>
                </c:pt>
                <c:pt idx="18">
                  <c:v>-956.24220000000003</c:v>
                </c:pt>
                <c:pt idx="19">
                  <c:v>-953.60908847929102</c:v>
                </c:pt>
                <c:pt idx="20">
                  <c:v>-949.89932537464404</c:v>
                </c:pt>
                <c:pt idx="21">
                  <c:v>-945.58306998477201</c:v>
                </c:pt>
                <c:pt idx="22">
                  <c:v>-940.44383933864401</c:v>
                </c:pt>
                <c:pt idx="23">
                  <c:v>-935.50488066223602</c:v>
                </c:pt>
                <c:pt idx="24">
                  <c:v>-931.04750743679494</c:v>
                </c:pt>
                <c:pt idx="25">
                  <c:v>-928.03876920408902</c:v>
                </c:pt>
                <c:pt idx="26">
                  <c:v>-923.87121100433103</c:v>
                </c:pt>
                <c:pt idx="27">
                  <c:v>-920.595824179837</c:v>
                </c:pt>
                <c:pt idx="28">
                  <c:v>-915.19546456290004</c:v>
                </c:pt>
                <c:pt idx="29">
                  <c:v>-909.28508443585497</c:v>
                </c:pt>
                <c:pt idx="30">
                  <c:v>-904.50866459587303</c:v>
                </c:pt>
                <c:pt idx="31">
                  <c:v>-900.56267900149203</c:v>
                </c:pt>
                <c:pt idx="32">
                  <c:v>-895.94859619588999</c:v>
                </c:pt>
                <c:pt idx="33">
                  <c:v>-892.354568731472</c:v>
                </c:pt>
                <c:pt idx="34">
                  <c:v>-888.89020708056205</c:v>
                </c:pt>
                <c:pt idx="35">
                  <c:v>-884.83248846043296</c:v>
                </c:pt>
                <c:pt idx="36">
                  <c:v>-881.00350000000003</c:v>
                </c:pt>
              </c:numCache>
            </c:numRef>
          </c:yVal>
          <c:smooth val="0"/>
          <c:extLst>
            <c:ext xmlns:c16="http://schemas.microsoft.com/office/drawing/2014/chart" uri="{C3380CC4-5D6E-409C-BE32-E72D297353CC}">
              <c16:uniqueId val="{00000000-75B6-48D6-805B-8F4BE5440D08}"/>
            </c:ext>
          </c:extLst>
        </c:ser>
        <c:dLbls>
          <c:showLegendKey val="0"/>
          <c:showVal val="0"/>
          <c:showCatName val="0"/>
          <c:showSerName val="0"/>
          <c:showPercent val="0"/>
          <c:showBubbleSize val="0"/>
        </c:dLbls>
        <c:axId val="300501744"/>
        <c:axId val="300504144"/>
      </c:scatterChart>
      <c:valAx>
        <c:axId val="300501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300504144"/>
        <c:crosses val="autoZero"/>
        <c:crossBetween val="midCat"/>
      </c:valAx>
      <c:valAx>
        <c:axId val="300504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3005017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09A5D1-F669-46B1-B188-EA2FD50ED0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849ABE4-13E0-4CEA-AFE4-57F12AEF58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F2E3DC-0544-4329-B9D4-D0604C5EC388}" type="datetimeFigureOut">
              <a:rPr lang="en-GB" smtClean="0"/>
              <a:t>28/03/2025</a:t>
            </a:fld>
            <a:endParaRPr lang="en-GB"/>
          </a:p>
        </p:txBody>
      </p:sp>
      <p:sp>
        <p:nvSpPr>
          <p:cNvPr id="4" name="Footer Placeholder 3">
            <a:extLst>
              <a:ext uri="{FF2B5EF4-FFF2-40B4-BE49-F238E27FC236}">
                <a16:creationId xmlns:a16="http://schemas.microsoft.com/office/drawing/2014/main" id="{378FCBB2-86B5-47D8-9D48-67CFAFC36F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183D5AC-F9C1-4675-A073-188AC9EBBA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B370D8-B19D-404F-AE21-27861CF73D7C}" type="slidenum">
              <a:rPr lang="en-GB" smtClean="0"/>
              <a:t>‹#›</a:t>
            </a:fld>
            <a:endParaRPr lang="en-GB"/>
          </a:p>
        </p:txBody>
      </p:sp>
    </p:spTree>
    <p:extLst>
      <p:ext uri="{BB962C8B-B14F-4D97-AF65-F5344CB8AC3E}">
        <p14:creationId xmlns:p14="http://schemas.microsoft.com/office/powerpoint/2010/main" val="190353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FC6068-75EB-4D3D-B805-44DB72089AC8}" type="datetimeFigureOut">
              <a:rPr lang="en-GB" smtClean="0"/>
              <a:t>28/03/2025</a:t>
            </a:fld>
            <a:endParaRPr lang="en-GB"/>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72F398-7D44-4603-A74C-9F562E7FC5E5}" type="slidenum">
              <a:rPr lang="en-GB" smtClean="0"/>
              <a:t>‹#›</a:t>
            </a:fld>
            <a:endParaRPr lang="en-GB"/>
          </a:p>
        </p:txBody>
      </p:sp>
    </p:spTree>
    <p:extLst>
      <p:ext uri="{BB962C8B-B14F-4D97-AF65-F5344CB8AC3E}">
        <p14:creationId xmlns:p14="http://schemas.microsoft.com/office/powerpoint/2010/main" val="3552680224"/>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 2">
    <p:bg>
      <p:bgPr>
        <a:solidFill>
          <a:schemeClr val="accent1"/>
        </a:solidFill>
        <a:effectLst/>
      </p:bgPr>
    </p:bg>
    <p:spTree>
      <p:nvGrpSpPr>
        <p:cNvPr id="1" name=""/>
        <p:cNvGrpSpPr/>
        <p:nvPr/>
      </p:nvGrpSpPr>
      <p:grpSpPr>
        <a:xfrm>
          <a:off x="0" y="0"/>
          <a:ext cx="0" cy="0"/>
          <a:chOff x="0" y="0"/>
          <a:chExt cx="0" cy="0"/>
        </a:xfrm>
      </p:grpSpPr>
      <p:pic>
        <p:nvPicPr>
          <p:cNvPr id="6" name="Bilde 5" descr="Et bilde som inneholder vann&#10;&#10;Beskrivelse som er generert med høy visshet">
            <a:extLst>
              <a:ext uri="{FF2B5EF4-FFF2-40B4-BE49-F238E27FC236}">
                <a16:creationId xmlns:a16="http://schemas.microsoft.com/office/drawing/2014/main" id="{9373F49D-38A1-4C96-AA4B-0DC72580B9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703" r="11152"/>
          <a:stretch/>
        </p:blipFill>
        <p:spPr>
          <a:xfrm rot="16200000">
            <a:off x="3417727" y="-2667074"/>
            <a:ext cx="5356544" cy="12192001"/>
          </a:xfrm>
          <a:prstGeom prst="rect">
            <a:avLst/>
          </a:prstGeom>
        </p:spPr>
      </p:pic>
      <p:sp>
        <p:nvSpPr>
          <p:cNvPr id="11" name="Plassholder for tekst 10">
            <a:extLst>
              <a:ext uri="{FF2B5EF4-FFF2-40B4-BE49-F238E27FC236}">
                <a16:creationId xmlns:a16="http://schemas.microsoft.com/office/drawing/2014/main" id="{513C89F0-E15A-4371-9370-288DBE8E17E5}"/>
              </a:ext>
            </a:extLst>
          </p:cNvPr>
          <p:cNvSpPr>
            <a:spLocks noGrp="1"/>
          </p:cNvSpPr>
          <p:nvPr>
            <p:ph type="body" sz="quarter" idx="11" hasCustomPrompt="1"/>
          </p:nvPr>
        </p:nvSpPr>
        <p:spPr>
          <a:xfrm>
            <a:off x="1819512" y="750657"/>
            <a:ext cx="4377307" cy="5412731"/>
          </a:xfrm>
          <a:solidFill>
            <a:srgbClr val="001639"/>
          </a:solidFill>
        </p:spPr>
        <p:txBody>
          <a:bodyPr anchor="b" anchorCtr="0"/>
          <a:lstStyle>
            <a:lvl1pPr marL="0" indent="0" algn="ctr">
              <a:lnSpc>
                <a:spcPct val="120000"/>
              </a:lnSpc>
              <a:spcBef>
                <a:spcPts val="0"/>
              </a:spcBef>
              <a:buNone/>
              <a:defRPr sz="1400">
                <a:solidFill>
                  <a:srgbClr val="50BFD1"/>
                </a:solidFill>
                <a:latin typeface="Calibri" panose="020F0502020204030204" pitchFamily="34" charset="0"/>
                <a:cs typeface="Calibri" panose="020F0502020204030204" pitchFamily="34" charset="0"/>
              </a:defRPr>
            </a:lvl1pPr>
          </a:lstStyle>
          <a:p>
            <a:pPr lvl="0"/>
            <a:r>
              <a:rPr lang="en-GB" dirty="0"/>
              <a:t>Name, title</a:t>
            </a:r>
          </a:p>
        </p:txBody>
      </p:sp>
      <p:sp>
        <p:nvSpPr>
          <p:cNvPr id="3" name="Subtitle 2"/>
          <p:cNvSpPr>
            <a:spLocks noGrp="1"/>
          </p:cNvSpPr>
          <p:nvPr>
            <p:ph type="subTitle" idx="1" hasCustomPrompt="1"/>
          </p:nvPr>
        </p:nvSpPr>
        <p:spPr>
          <a:xfrm>
            <a:off x="2167220" y="2675466"/>
            <a:ext cx="3694641" cy="215468"/>
          </a:xfrm>
        </p:spPr>
        <p:txBody>
          <a:bodyPr wrap="square" anchor="b" anchorCtr="0">
            <a:spAutoFit/>
          </a:bodyPr>
          <a:lstStyle>
            <a:lvl1pPr marL="0" indent="0" algn="ctr">
              <a:buNone/>
              <a:defRPr sz="1400" cap="all" spc="105" baseline="0">
                <a:solidFill>
                  <a:schemeClr val="bg1"/>
                </a:solidFill>
                <a:latin typeface="Calibri" panose="020F0502020204030204" pitchFamily="34" charset="0"/>
                <a:cs typeface="Calibri" panose="020F0502020204030204" pitchFamily="34"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b-NO" dirty="0"/>
              <a:t>SUBHEADLINE OPTIONAL</a:t>
            </a:r>
            <a:endParaRPr lang="en-US" dirty="0"/>
          </a:p>
        </p:txBody>
      </p:sp>
      <p:sp>
        <p:nvSpPr>
          <p:cNvPr id="7" name="Plassholder for dato 6">
            <a:extLst>
              <a:ext uri="{FF2B5EF4-FFF2-40B4-BE49-F238E27FC236}">
                <a16:creationId xmlns:a16="http://schemas.microsoft.com/office/drawing/2014/main" id="{72D8ABB5-89AD-4352-86DD-7884121D9C1C}"/>
              </a:ext>
            </a:extLst>
          </p:cNvPr>
          <p:cNvSpPr>
            <a:spLocks noGrp="1"/>
          </p:cNvSpPr>
          <p:nvPr>
            <p:ph type="dt" sz="half" idx="10"/>
          </p:nvPr>
        </p:nvSpPr>
        <p:spPr>
          <a:xfrm>
            <a:off x="2167220" y="3943998"/>
            <a:ext cx="3694641" cy="307777"/>
          </a:xfrm>
          <a:prstGeom prst="rect">
            <a:avLst/>
          </a:prstGeom>
        </p:spPr>
        <p:txBody>
          <a:bodyPr>
            <a:spAutoFit/>
          </a:bodyPr>
          <a:lstStyle>
            <a:lvl1pPr algn="ctr">
              <a:defRPr sz="1400">
                <a:solidFill>
                  <a:srgbClr val="50BFD1"/>
                </a:solidFill>
                <a:latin typeface="Calibri" panose="020F0502020204030204" pitchFamily="34" charset="0"/>
                <a:cs typeface="Calibri" panose="020F0502020204030204" pitchFamily="34" charset="0"/>
              </a:defRPr>
            </a:lvl1pPr>
          </a:lstStyle>
          <a:p>
            <a:fld id="{0FCD370F-E3E4-4B5C-8D09-539E47D4DA75}" type="datetime1">
              <a:rPr lang="en-GB" smtClean="0"/>
              <a:pPr/>
              <a:t>28/03/2025</a:t>
            </a:fld>
            <a:endParaRPr lang="nb-NO" dirty="0"/>
          </a:p>
        </p:txBody>
      </p:sp>
      <p:sp>
        <p:nvSpPr>
          <p:cNvPr id="5" name="Plassholder for tekst 4">
            <a:extLst>
              <a:ext uri="{FF2B5EF4-FFF2-40B4-BE49-F238E27FC236}">
                <a16:creationId xmlns:a16="http://schemas.microsoft.com/office/drawing/2014/main" id="{9C931467-8EE7-4AF1-B29D-319FF182C80C}"/>
              </a:ext>
            </a:extLst>
          </p:cNvPr>
          <p:cNvSpPr>
            <a:spLocks noGrp="1"/>
          </p:cNvSpPr>
          <p:nvPr>
            <p:ph type="body" sz="quarter" idx="13" hasCustomPrompt="1"/>
          </p:nvPr>
        </p:nvSpPr>
        <p:spPr>
          <a:xfrm>
            <a:off x="3599529" y="750799"/>
            <a:ext cx="826117" cy="829153"/>
          </a:xfrm>
          <a:prstGeom prst="rect">
            <a:avLst/>
          </a:prstGeom>
          <a:blipFill>
            <a:blip r:embed="rId3"/>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GB"/>
          </a:p>
        </p:txBody>
      </p:sp>
      <p:sp>
        <p:nvSpPr>
          <p:cNvPr id="12" name="Plassholder for tekst 2">
            <a:extLst>
              <a:ext uri="{FF2B5EF4-FFF2-40B4-BE49-F238E27FC236}">
                <a16:creationId xmlns:a16="http://schemas.microsoft.com/office/drawing/2014/main" id="{8CEC7D9D-E8D6-4C2B-9E3C-BD5B53D502D6}"/>
              </a:ext>
            </a:extLst>
          </p:cNvPr>
          <p:cNvSpPr>
            <a:spLocks noGrp="1"/>
          </p:cNvSpPr>
          <p:nvPr>
            <p:ph type="body" sz="quarter" idx="15"/>
          </p:nvPr>
        </p:nvSpPr>
        <p:spPr>
          <a:xfrm>
            <a:off x="2167220" y="3088539"/>
            <a:ext cx="3694641" cy="936117"/>
          </a:xfrm>
        </p:spPr>
        <p:txBody>
          <a:bodyPr lIns="0" tIns="0" rIns="0" bIns="0">
            <a:normAutofit/>
          </a:bodyPr>
          <a:lstStyle>
            <a:lvl1pPr marL="0" indent="0" algn="ctr">
              <a:lnSpc>
                <a:spcPct val="88000"/>
              </a:lnSpc>
              <a:buNone/>
              <a:defRPr sz="3000" b="1">
                <a:solidFill>
                  <a:schemeClr val="bg1"/>
                </a:solidFill>
                <a:latin typeface="Calibri" panose="020F0502020204030204" pitchFamily="34" charset="0"/>
                <a:cs typeface="Calibri" panose="020F0502020204030204" pitchFamily="34" charset="0"/>
              </a:defRPr>
            </a:lvl1pPr>
          </a:lstStyle>
          <a:p>
            <a:pPr lvl="0"/>
            <a:r>
              <a:rPr lang="en-US"/>
              <a:t>Edit Master text styles</a:t>
            </a:r>
          </a:p>
        </p:txBody>
      </p:sp>
      <p:pic>
        <p:nvPicPr>
          <p:cNvPr id="10" name="Bilde 9" descr="Et bilde som inneholder innendørs, vegg&#10;&#10;Beskrivelse som er generert med høy visshet">
            <a:extLst>
              <a:ext uri="{FF2B5EF4-FFF2-40B4-BE49-F238E27FC236}">
                <a16:creationId xmlns:a16="http://schemas.microsoft.com/office/drawing/2014/main" id="{F7D679CA-91A2-4136-A0E7-732651AA7EC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83600" y="4683600"/>
            <a:ext cx="5413259" cy="1142241"/>
          </a:xfrm>
          <a:prstGeom prst="rect">
            <a:avLst/>
          </a:prstGeom>
        </p:spPr>
      </p:pic>
      <p:pic>
        <p:nvPicPr>
          <p:cNvPr id="13" name="Bilde 12" descr="Et bilde som inneholder svart, bygning, innendørs, hvit&#10;&#10;Beskrivelse som er generert med svært høy visshet">
            <a:extLst>
              <a:ext uri="{FF2B5EF4-FFF2-40B4-BE49-F238E27FC236}">
                <a16:creationId xmlns:a16="http://schemas.microsoft.com/office/drawing/2014/main" id="{947E15F7-D111-4924-A964-1E1FB4A62C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6000" y="4683600"/>
            <a:ext cx="1142241" cy="1142241"/>
          </a:xfrm>
          <a:prstGeom prst="rect">
            <a:avLst/>
          </a:prstGeom>
        </p:spPr>
      </p:pic>
      <p:sp>
        <p:nvSpPr>
          <p:cNvPr id="15" name="TekstSylinder 14">
            <a:extLst>
              <a:ext uri="{FF2B5EF4-FFF2-40B4-BE49-F238E27FC236}">
                <a16:creationId xmlns:a16="http://schemas.microsoft.com/office/drawing/2014/main" id="{A0DAB33A-4EE8-4FA8-BE92-34D3F47E485B}"/>
              </a:ext>
            </a:extLst>
          </p:cNvPr>
          <p:cNvSpPr txBox="1"/>
          <p:nvPr userDrawn="1"/>
        </p:nvSpPr>
        <p:spPr>
          <a:xfrm>
            <a:off x="1819512" y="6367463"/>
            <a:ext cx="4377307" cy="317074"/>
          </a:xfrm>
          <a:prstGeom prst="rect">
            <a:avLst/>
          </a:prstGeom>
          <a:noFill/>
        </p:spPr>
        <p:txBody>
          <a:bodyPr wrap="square" lIns="144000" rIns="144000" rtlCol="0">
            <a:spAutoFit/>
          </a:bodyPr>
          <a:lstStyle/>
          <a:p>
            <a:pPr algn="ctr">
              <a:lnSpc>
                <a:spcPct val="110000"/>
              </a:lnSpc>
            </a:pPr>
            <a:r>
              <a:rPr lang="en-GB" sz="450" b="1" i="0" kern="1200" spc="20" baseline="0" dirty="0">
                <a:solidFill>
                  <a:schemeClr val="bg1"/>
                </a:solidFill>
                <a:effectLst/>
                <a:latin typeface="Calibri" panose="020F0502020204030204" pitchFamily="34" charset="0"/>
                <a:ea typeface="+mn-ea"/>
                <a:cs typeface="Calibri" panose="020F0502020204030204" pitchFamily="34" charset="0"/>
              </a:rPr>
              <a:t>KONGSBERG PROPRIETARY:  </a:t>
            </a:r>
            <a:r>
              <a:rPr lang="en-GB" sz="450" b="0" i="0" kern="1200" spc="20" baseline="0" dirty="0">
                <a:solidFill>
                  <a:schemeClr val="bg1"/>
                </a:solidFill>
                <a:effectLst/>
                <a:latin typeface="Calibri" panose="020F0502020204030204" pitchFamily="34" charset="0"/>
                <a:ea typeface="+mn-ea"/>
                <a:cs typeface="Calibri" panose="020F0502020204030204" pitchFamily="34" charset="0"/>
              </a:rPr>
              <a:t>This document contains KONGSBERG information which is proprietary and confidential. Any disclosure, copying, distribution or use is prohibited if not otherwise explicitly agreed with KONGSBERG in writing. Any authorised reproduction in whole or in part, must include this legend. </a:t>
            </a:r>
            <a:br>
              <a:rPr lang="en-GB" sz="450" b="0" i="0" kern="1200" spc="20" baseline="0" dirty="0">
                <a:solidFill>
                  <a:schemeClr val="bg1"/>
                </a:solidFill>
                <a:effectLst/>
                <a:latin typeface="Calibri" panose="020F0502020204030204" pitchFamily="34" charset="0"/>
                <a:ea typeface="+mn-ea"/>
                <a:cs typeface="Calibri" panose="020F0502020204030204" pitchFamily="34" charset="0"/>
              </a:rPr>
            </a:br>
            <a:r>
              <a:rPr lang="en-GB" sz="450" b="0" i="0" kern="1200" spc="20" baseline="0" dirty="0">
                <a:solidFill>
                  <a:schemeClr val="bg1"/>
                </a:solidFill>
                <a:effectLst/>
                <a:latin typeface="Calibri" panose="020F0502020204030204" pitchFamily="34" charset="0"/>
                <a:ea typeface="+mn-ea"/>
                <a:cs typeface="Calibri" panose="020F0502020204030204" pitchFamily="34" charset="0"/>
              </a:rPr>
              <a:t>© 2018 KONGSBERG – All rights reserved</a:t>
            </a:r>
            <a:r>
              <a:rPr lang="en-GB" sz="450" b="0" i="0" kern="1200" dirty="0">
                <a:solidFill>
                  <a:schemeClr val="bg1"/>
                </a:solidFill>
                <a:effectLst/>
                <a:latin typeface="Calibri" panose="020F0502020204030204" pitchFamily="34" charset="0"/>
                <a:ea typeface="+mn-ea"/>
                <a:cs typeface="Calibri" panose="020F0502020204030204" pitchFamily="34" charset="0"/>
              </a:rPr>
              <a:t>.</a:t>
            </a:r>
            <a:endParaRPr lang="nb-NO"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175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box (centered vertic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34805" y="691698"/>
            <a:ext cx="8106895" cy="50796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34805" y="2153514"/>
            <a:ext cx="8106895" cy="3953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lassholder for tekst 10">
            <a:extLst>
              <a:ext uri="{FF2B5EF4-FFF2-40B4-BE49-F238E27FC236}">
                <a16:creationId xmlns:a16="http://schemas.microsoft.com/office/drawing/2014/main" id="{4238B70C-881E-40E3-AD7C-CA362EA518E7}"/>
              </a:ext>
            </a:extLst>
          </p:cNvPr>
          <p:cNvSpPr>
            <a:spLocks noGrp="1"/>
          </p:cNvSpPr>
          <p:nvPr>
            <p:ph type="body" sz="quarter" idx="16"/>
          </p:nvPr>
        </p:nvSpPr>
        <p:spPr>
          <a:xfrm>
            <a:off x="2034805" y="1140353"/>
            <a:ext cx="8106895" cy="319919"/>
          </a:xfrm>
        </p:spPr>
        <p:txBody>
          <a:bodyPr>
            <a:noAutofit/>
          </a:bodyPr>
          <a:lstStyle>
            <a:lvl1pPr marL="0" indent="0" algn="ctr">
              <a:buNone/>
              <a:defRPr sz="2000"/>
            </a:lvl1pPr>
          </a:lstStyle>
          <a:p>
            <a:pPr lvl="0"/>
            <a:r>
              <a:rPr lang="en-US"/>
              <a:t>Edit Master text styles</a:t>
            </a:r>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Tree>
    <p:extLst>
      <p:ext uri="{BB962C8B-B14F-4D97-AF65-F5344CB8AC3E}">
        <p14:creationId xmlns:p14="http://schemas.microsoft.com/office/powerpoint/2010/main" val="55283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boxes with text (4)">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808" y="2153514"/>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10" name="Plassholder for lysbildenummer 9">
            <a:extLst>
              <a:ext uri="{FF2B5EF4-FFF2-40B4-BE49-F238E27FC236}">
                <a16:creationId xmlns:a16="http://schemas.microsoft.com/office/drawing/2014/main" id="{6668AB2F-2D94-47A2-ACD6-657ECAF3A5C7}"/>
              </a:ext>
            </a:extLst>
          </p:cNvPr>
          <p:cNvSpPr>
            <a:spLocks noGrp="1"/>
          </p:cNvSpPr>
          <p:nvPr>
            <p:ph type="sldNum" sz="quarter" idx="18"/>
          </p:nvPr>
        </p:nvSpPr>
        <p:spPr/>
        <p:txBody>
          <a:bodyPr/>
          <a:lstStyle/>
          <a:p>
            <a:fld id="{7A3F00B2-786C-401B-9EB3-42A9D0DD4A9F}" type="slidenum">
              <a:rPr lang="nb-NO" smtClean="0"/>
              <a:pPr/>
              <a:t>‹#›</a:t>
            </a:fld>
            <a:endParaRPr lang="nb-NO" dirty="0"/>
          </a:p>
        </p:txBody>
      </p:sp>
      <p:sp>
        <p:nvSpPr>
          <p:cNvPr id="8" name="Content Placeholder 2">
            <a:extLst>
              <a:ext uri="{FF2B5EF4-FFF2-40B4-BE49-F238E27FC236}">
                <a16:creationId xmlns:a16="http://schemas.microsoft.com/office/drawing/2014/main" id="{338CF24B-85FD-4B72-B6FC-28DD1F7A2990}"/>
              </a:ext>
            </a:extLst>
          </p:cNvPr>
          <p:cNvSpPr>
            <a:spLocks noGrp="1"/>
          </p:cNvSpPr>
          <p:nvPr>
            <p:ph sz="half" idx="19"/>
          </p:nvPr>
        </p:nvSpPr>
        <p:spPr>
          <a:xfrm>
            <a:off x="3417879" y="2153514"/>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4" name="Plassholder for tekst 3">
            <a:extLst>
              <a:ext uri="{FF2B5EF4-FFF2-40B4-BE49-F238E27FC236}">
                <a16:creationId xmlns:a16="http://schemas.microsoft.com/office/drawing/2014/main" id="{E559D860-F41F-45ED-800B-5237CB40F114}"/>
              </a:ext>
            </a:extLst>
          </p:cNvPr>
          <p:cNvSpPr>
            <a:spLocks noGrp="1"/>
          </p:cNvSpPr>
          <p:nvPr>
            <p:ph type="body" sz="quarter" idx="21"/>
          </p:nvPr>
        </p:nvSpPr>
        <p:spPr>
          <a:xfrm>
            <a:off x="635808"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2" name="Plassholder for tekst 3">
            <a:extLst>
              <a:ext uri="{FF2B5EF4-FFF2-40B4-BE49-F238E27FC236}">
                <a16:creationId xmlns:a16="http://schemas.microsoft.com/office/drawing/2014/main" id="{9CF7DD79-5CC3-498A-B6FA-BAAD92FABDA8}"/>
              </a:ext>
            </a:extLst>
          </p:cNvPr>
          <p:cNvSpPr>
            <a:spLocks noGrp="1"/>
          </p:cNvSpPr>
          <p:nvPr>
            <p:ph type="body" sz="quarter" idx="22"/>
          </p:nvPr>
        </p:nvSpPr>
        <p:spPr>
          <a:xfrm>
            <a:off x="635808"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3" name="Plassholder for tekst 3">
            <a:extLst>
              <a:ext uri="{FF2B5EF4-FFF2-40B4-BE49-F238E27FC236}">
                <a16:creationId xmlns:a16="http://schemas.microsoft.com/office/drawing/2014/main" id="{0B9073F5-9AFB-4345-A391-57F44032AF74}"/>
              </a:ext>
            </a:extLst>
          </p:cNvPr>
          <p:cNvSpPr>
            <a:spLocks noGrp="1"/>
          </p:cNvSpPr>
          <p:nvPr>
            <p:ph type="body" sz="quarter" idx="23"/>
          </p:nvPr>
        </p:nvSpPr>
        <p:spPr>
          <a:xfrm>
            <a:off x="3417879"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4" name="Plassholder for tekst 3">
            <a:extLst>
              <a:ext uri="{FF2B5EF4-FFF2-40B4-BE49-F238E27FC236}">
                <a16:creationId xmlns:a16="http://schemas.microsoft.com/office/drawing/2014/main" id="{1A0D00AB-FC4F-4168-801D-7D6ED6DBD6C0}"/>
              </a:ext>
            </a:extLst>
          </p:cNvPr>
          <p:cNvSpPr>
            <a:spLocks noGrp="1"/>
          </p:cNvSpPr>
          <p:nvPr>
            <p:ph type="body" sz="quarter" idx="24"/>
          </p:nvPr>
        </p:nvSpPr>
        <p:spPr>
          <a:xfrm>
            <a:off x="3417879"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17" name="Content Placeholder 2">
            <a:extLst>
              <a:ext uri="{FF2B5EF4-FFF2-40B4-BE49-F238E27FC236}">
                <a16:creationId xmlns:a16="http://schemas.microsoft.com/office/drawing/2014/main" id="{9FBD5467-86AE-470B-9EF7-404D4DED48DD}"/>
              </a:ext>
            </a:extLst>
          </p:cNvPr>
          <p:cNvSpPr>
            <a:spLocks noGrp="1"/>
          </p:cNvSpPr>
          <p:nvPr>
            <p:ph sz="half" idx="25"/>
          </p:nvPr>
        </p:nvSpPr>
        <p:spPr>
          <a:xfrm>
            <a:off x="6198182" y="2159470"/>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18" name="Content Placeholder 2">
            <a:extLst>
              <a:ext uri="{FF2B5EF4-FFF2-40B4-BE49-F238E27FC236}">
                <a16:creationId xmlns:a16="http://schemas.microsoft.com/office/drawing/2014/main" id="{D203E7A1-4480-485E-9AE8-CEDC8A608A34}"/>
              </a:ext>
            </a:extLst>
          </p:cNvPr>
          <p:cNvSpPr>
            <a:spLocks noGrp="1"/>
          </p:cNvSpPr>
          <p:nvPr>
            <p:ph sz="half" idx="26"/>
          </p:nvPr>
        </p:nvSpPr>
        <p:spPr>
          <a:xfrm>
            <a:off x="8980253" y="2159470"/>
            <a:ext cx="2569364" cy="2571433"/>
          </a:xfrm>
        </p:spPr>
        <p:txBody>
          <a:bodyPr/>
          <a:lstStyle>
            <a:lvl1pPr algn="ctr">
              <a:spcBef>
                <a:spcPts val="500"/>
              </a:spcBef>
              <a:defRPr>
                <a:solidFill>
                  <a:srgbClr val="001639"/>
                </a:solidFill>
              </a:defRPr>
            </a:lvl1pPr>
          </a:lstStyle>
          <a:p>
            <a:pPr lvl="0"/>
            <a:r>
              <a:rPr lang="en-US"/>
              <a:t>Edit Master text styles</a:t>
            </a:r>
          </a:p>
        </p:txBody>
      </p:sp>
      <p:sp>
        <p:nvSpPr>
          <p:cNvPr id="19" name="Plassholder for tekst 3">
            <a:extLst>
              <a:ext uri="{FF2B5EF4-FFF2-40B4-BE49-F238E27FC236}">
                <a16:creationId xmlns:a16="http://schemas.microsoft.com/office/drawing/2014/main" id="{05F8D07D-7E68-42CE-A984-D143225D3C1C}"/>
              </a:ext>
            </a:extLst>
          </p:cNvPr>
          <p:cNvSpPr>
            <a:spLocks noGrp="1"/>
          </p:cNvSpPr>
          <p:nvPr>
            <p:ph type="body" sz="quarter" idx="27"/>
          </p:nvPr>
        </p:nvSpPr>
        <p:spPr>
          <a:xfrm>
            <a:off x="6198182"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0" name="Plassholder for tekst 3">
            <a:extLst>
              <a:ext uri="{FF2B5EF4-FFF2-40B4-BE49-F238E27FC236}">
                <a16:creationId xmlns:a16="http://schemas.microsoft.com/office/drawing/2014/main" id="{441FAC80-D31E-4FB4-A07A-D2F30B599A05}"/>
              </a:ext>
            </a:extLst>
          </p:cNvPr>
          <p:cNvSpPr>
            <a:spLocks noGrp="1"/>
          </p:cNvSpPr>
          <p:nvPr>
            <p:ph type="body" sz="quarter" idx="28"/>
          </p:nvPr>
        </p:nvSpPr>
        <p:spPr>
          <a:xfrm>
            <a:off x="6198182"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1" name="Plassholder for tekst 3">
            <a:extLst>
              <a:ext uri="{FF2B5EF4-FFF2-40B4-BE49-F238E27FC236}">
                <a16:creationId xmlns:a16="http://schemas.microsoft.com/office/drawing/2014/main" id="{15B89517-D6A2-4CED-919A-A87886AFAF23}"/>
              </a:ext>
            </a:extLst>
          </p:cNvPr>
          <p:cNvSpPr>
            <a:spLocks noGrp="1"/>
          </p:cNvSpPr>
          <p:nvPr>
            <p:ph type="body" sz="quarter" idx="29"/>
          </p:nvPr>
        </p:nvSpPr>
        <p:spPr>
          <a:xfrm>
            <a:off x="8980253" y="4891654"/>
            <a:ext cx="2569364" cy="215468"/>
          </a:xfrm>
        </p:spPr>
        <p:txBody>
          <a:bodyPr>
            <a:spAutoFit/>
          </a:bodyPr>
          <a:lstStyle>
            <a:lvl1pPr marL="0" indent="0" algn="ctr">
              <a:spcBef>
                <a:spcPts val="0"/>
              </a:spcBef>
              <a:buNone/>
              <a:defRPr sz="1400" b="1" cap="all"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2" name="Plassholder for tekst 3">
            <a:extLst>
              <a:ext uri="{FF2B5EF4-FFF2-40B4-BE49-F238E27FC236}">
                <a16:creationId xmlns:a16="http://schemas.microsoft.com/office/drawing/2014/main" id="{CEF697D1-58DB-477B-8E6F-34DA3D7B16F1}"/>
              </a:ext>
            </a:extLst>
          </p:cNvPr>
          <p:cNvSpPr>
            <a:spLocks noGrp="1"/>
          </p:cNvSpPr>
          <p:nvPr>
            <p:ph type="body" sz="quarter" idx="30"/>
          </p:nvPr>
        </p:nvSpPr>
        <p:spPr>
          <a:xfrm>
            <a:off x="8980253" y="5231418"/>
            <a:ext cx="2569364" cy="876719"/>
          </a:xfrm>
        </p:spPr>
        <p:txBody>
          <a:bodyPr>
            <a:noAutofit/>
          </a:bodyPr>
          <a:lstStyle>
            <a:lvl1pPr marL="0" indent="0" algn="ctr">
              <a:lnSpc>
                <a:spcPct val="95000"/>
              </a:lnSpc>
              <a:spcBef>
                <a:spcPts val="0"/>
              </a:spcBef>
              <a:spcAft>
                <a:spcPts val="400"/>
              </a:spcAft>
              <a:buNone/>
              <a:defRPr sz="1150" b="0" cap="none" baseline="0">
                <a:solidFill>
                  <a:srgbClr val="001639"/>
                </a:solidFill>
                <a:latin typeface="Calibri" panose="020F0502020204030204" pitchFamily="34" charset="0"/>
                <a:cs typeface="Calibri" panose="020F0502020204030204" pitchFamily="34" charset="0"/>
              </a:defRPr>
            </a:lvl1pPr>
          </a:lstStyle>
          <a:p>
            <a:pPr lvl="0"/>
            <a:r>
              <a:rPr lang="en-US"/>
              <a:t>Edit Master text styles</a:t>
            </a:r>
          </a:p>
        </p:txBody>
      </p:sp>
      <p:sp>
        <p:nvSpPr>
          <p:cNvPr id="23" name="Title 1">
            <a:extLst>
              <a:ext uri="{FF2B5EF4-FFF2-40B4-BE49-F238E27FC236}">
                <a16:creationId xmlns:a16="http://schemas.microsoft.com/office/drawing/2014/main" id="{A3DE8B9D-C8D7-43BC-BEC4-427418570F2E}"/>
              </a:ext>
            </a:extLst>
          </p:cNvPr>
          <p:cNvSpPr>
            <a:spLocks noGrp="1"/>
          </p:cNvSpPr>
          <p:nvPr>
            <p:ph type="title"/>
          </p:nvPr>
        </p:nvSpPr>
        <p:spPr>
          <a:xfrm>
            <a:off x="2034805" y="691698"/>
            <a:ext cx="8106895" cy="507960"/>
          </a:xfrm>
        </p:spPr>
        <p:txBody>
          <a:bodyPr/>
          <a:lstStyle>
            <a:lvl1pPr>
              <a:defRPr>
                <a:solidFill>
                  <a:srgbClr val="001639"/>
                </a:solidFill>
              </a:defRPr>
            </a:lvl1pPr>
          </a:lstStyle>
          <a:p>
            <a:r>
              <a:rPr lang="en-US"/>
              <a:t>Click to edit Master title style</a:t>
            </a:r>
            <a:endParaRPr lang="en-US" dirty="0"/>
          </a:p>
        </p:txBody>
      </p:sp>
      <p:sp>
        <p:nvSpPr>
          <p:cNvPr id="24" name="Plassholder for tekst 10">
            <a:extLst>
              <a:ext uri="{FF2B5EF4-FFF2-40B4-BE49-F238E27FC236}">
                <a16:creationId xmlns:a16="http://schemas.microsoft.com/office/drawing/2014/main" id="{E1698C27-24F2-47BA-B0A5-353C13DECBA6}"/>
              </a:ext>
            </a:extLst>
          </p:cNvPr>
          <p:cNvSpPr>
            <a:spLocks noGrp="1"/>
          </p:cNvSpPr>
          <p:nvPr>
            <p:ph type="body" sz="quarter" idx="16"/>
          </p:nvPr>
        </p:nvSpPr>
        <p:spPr>
          <a:xfrm>
            <a:off x="2034805" y="1140353"/>
            <a:ext cx="8106895" cy="319919"/>
          </a:xfrm>
        </p:spPr>
        <p:txBody>
          <a:bodyPr>
            <a:noAutofit/>
          </a:bodyPr>
          <a:lstStyle>
            <a:lvl1pPr marL="0" indent="0" algn="ctr">
              <a:buNone/>
              <a:defRPr sz="2000">
                <a:solidFill>
                  <a:srgbClr val="001639"/>
                </a:solidFill>
              </a:defRPr>
            </a:lvl1pPr>
          </a:lstStyle>
          <a:p>
            <a:pPr lvl="0"/>
            <a:r>
              <a:rPr lang="en-US"/>
              <a:t>Edit Master text styles</a:t>
            </a:r>
          </a:p>
        </p:txBody>
      </p:sp>
    </p:spTree>
    <p:extLst>
      <p:ext uri="{BB962C8B-B14F-4D97-AF65-F5344CB8AC3E}">
        <p14:creationId xmlns:p14="http://schemas.microsoft.com/office/powerpoint/2010/main" val="30121189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kstSylinder 13">
            <a:extLst>
              <a:ext uri="{FF2B5EF4-FFF2-40B4-BE49-F238E27FC236}">
                <a16:creationId xmlns:a16="http://schemas.microsoft.com/office/drawing/2014/main" id="{ED83C451-90F5-4EE9-8D8B-0987CCF95699}"/>
              </a:ext>
            </a:extLst>
          </p:cNvPr>
          <p:cNvSpPr txBox="1"/>
          <p:nvPr userDrawn="1"/>
        </p:nvSpPr>
        <p:spPr>
          <a:xfrm>
            <a:off x="3886200" y="6354000"/>
            <a:ext cx="4419602" cy="230832"/>
          </a:xfrm>
          <a:prstGeom prst="rect">
            <a:avLst/>
          </a:prstGeom>
          <a:noFill/>
        </p:spPr>
        <p:txBody>
          <a:bodyPr wrap="square" rtlCol="0">
            <a:spAutoFit/>
          </a:bodyPr>
          <a:lstStyle/>
          <a:p>
            <a:pPr algn="ctr"/>
            <a:r>
              <a:rPr lang="en-GB" sz="900" b="0" dirty="0">
                <a:solidFill>
                  <a:srgbClr val="999999"/>
                </a:solidFill>
                <a:latin typeface="Calibri" panose="020F0502020204030204" pitchFamily="34" charset="0"/>
                <a:cs typeface="Calibri" panose="020F0502020204030204" pitchFamily="34" charset="0"/>
              </a:rPr>
              <a:t>KONGSBERG PROPRIETARY  - See Statement of Proprietary information</a:t>
            </a:r>
            <a:endParaRPr lang="en-GB" sz="900" b="0" noProof="0" dirty="0">
              <a:solidFill>
                <a:srgbClr val="999999"/>
              </a:solidFill>
              <a:latin typeface="Calibri" panose="020F0502020204030204" pitchFamily="34" charset="0"/>
              <a:cs typeface="Calibri" panose="020F0502020204030204" pitchFamily="34" charset="0"/>
            </a:endParaRPr>
          </a:p>
        </p:txBody>
      </p:sp>
      <p:sp>
        <p:nvSpPr>
          <p:cNvPr id="2" name="Title Placeholder 1"/>
          <p:cNvSpPr>
            <a:spLocks noGrp="1"/>
          </p:cNvSpPr>
          <p:nvPr>
            <p:ph type="title"/>
          </p:nvPr>
        </p:nvSpPr>
        <p:spPr>
          <a:xfrm>
            <a:off x="2034805" y="691698"/>
            <a:ext cx="8106895" cy="507960"/>
          </a:xfrm>
          <a:prstGeom prst="rect">
            <a:avLst/>
          </a:prstGeom>
        </p:spPr>
        <p:txBody>
          <a:bodyPr vert="horz" wrap="square" lIns="0" tIns="45720" rIns="0" bIns="45720" rtlCol="0" anchor="t" anchorCtr="0">
            <a:spAutoFit/>
          </a:bodyPr>
          <a:lstStyle/>
          <a:p>
            <a:r>
              <a:rPr lang="en-GB" noProof="0" dirty="0"/>
              <a:t>Title Calibri Bold 60 </a:t>
            </a:r>
            <a:r>
              <a:rPr lang="en-GB" noProof="0" dirty="0" err="1"/>
              <a:t>pt</a:t>
            </a:r>
            <a:endParaRPr lang="en-GB" noProof="0" dirty="0"/>
          </a:p>
        </p:txBody>
      </p:sp>
      <p:sp>
        <p:nvSpPr>
          <p:cNvPr id="3" name="Text Placeholder 2"/>
          <p:cNvSpPr>
            <a:spLocks noGrp="1"/>
          </p:cNvSpPr>
          <p:nvPr>
            <p:ph type="body" idx="1"/>
          </p:nvPr>
        </p:nvSpPr>
        <p:spPr>
          <a:xfrm>
            <a:off x="2034805" y="2103364"/>
            <a:ext cx="8106895" cy="4000963"/>
          </a:xfrm>
          <a:prstGeom prst="rect">
            <a:avLst/>
          </a:prstGeom>
          <a:noFill/>
        </p:spPr>
        <p:txBody>
          <a:bodyPr vert="horz" lIns="0" tIns="0" rIns="0" bIns="0" rtlCol="0">
            <a:noAutofit/>
          </a:body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6" name="Slide Number Placeholder 5"/>
          <p:cNvSpPr>
            <a:spLocks noGrp="1"/>
          </p:cNvSpPr>
          <p:nvPr>
            <p:ph type="sldNum" sz="quarter" idx="4"/>
          </p:nvPr>
        </p:nvSpPr>
        <p:spPr>
          <a:xfrm>
            <a:off x="10840861" y="6288359"/>
            <a:ext cx="761921" cy="365125"/>
          </a:xfrm>
          <a:prstGeom prst="rect">
            <a:avLst/>
          </a:prstGeom>
        </p:spPr>
        <p:txBody>
          <a:bodyPr vert="horz" lIns="91440" tIns="45720" rIns="91440" bIns="45720" rtlCol="0" anchor="ctr"/>
          <a:lstStyle>
            <a:lvl1pPr algn="r">
              <a:defRPr sz="900" b="0">
                <a:solidFill>
                  <a:srgbClr val="999999"/>
                </a:solidFill>
                <a:latin typeface="+mj-lt"/>
                <a:cs typeface="Calibri" panose="020F0502020204030204" pitchFamily="34" charset="0"/>
              </a:defRPr>
            </a:lvl1pPr>
          </a:lstStyle>
          <a:p>
            <a:fld id="{7A3F00B2-786C-401B-9EB3-42A9D0DD4A9F}" type="slidenum">
              <a:rPr lang="nb-NO" smtClean="0"/>
              <a:pPr/>
              <a:t>‹#›</a:t>
            </a:fld>
            <a:endParaRPr lang="nb-NO" dirty="0"/>
          </a:p>
        </p:txBody>
      </p:sp>
      <p:sp>
        <p:nvSpPr>
          <p:cNvPr id="5" name="TekstSylinder 4">
            <a:extLst>
              <a:ext uri="{FF2B5EF4-FFF2-40B4-BE49-F238E27FC236}">
                <a16:creationId xmlns:a16="http://schemas.microsoft.com/office/drawing/2014/main" id="{0BD83E9C-EA9A-4737-9AD1-7242CA5A8727}"/>
              </a:ext>
            </a:extLst>
          </p:cNvPr>
          <p:cNvSpPr txBox="1"/>
          <p:nvPr userDrawn="1"/>
        </p:nvSpPr>
        <p:spPr>
          <a:xfrm>
            <a:off x="550320" y="6352548"/>
            <a:ext cx="3104148" cy="230832"/>
          </a:xfrm>
          <a:prstGeom prst="rect">
            <a:avLst/>
          </a:prstGeom>
          <a:noFill/>
        </p:spPr>
        <p:txBody>
          <a:bodyPr wrap="square" rtlCol="0">
            <a:spAutoFit/>
          </a:bodyPr>
          <a:lstStyle/>
          <a:p>
            <a:r>
              <a:rPr lang="en-GB" sz="900" dirty="0">
                <a:solidFill>
                  <a:srgbClr val="081839"/>
                </a:solidFill>
                <a:latin typeface="Calibri" panose="020F0502020204030204" pitchFamily="34" charset="0"/>
                <a:cs typeface="Calibri" panose="020F0502020204030204" pitchFamily="34" charset="0"/>
              </a:rPr>
              <a:t>WORLD CLASS  –  Through </a:t>
            </a:r>
            <a:r>
              <a:rPr lang="en-GB" sz="900" dirty="0">
                <a:solidFill>
                  <a:srgbClr val="001639"/>
                </a:solidFill>
                <a:latin typeface="Calibri" panose="020F0502020204030204" pitchFamily="34" charset="0"/>
                <a:cs typeface="Calibri" panose="020F0502020204030204" pitchFamily="34" charset="0"/>
              </a:rPr>
              <a:t>people</a:t>
            </a:r>
            <a:r>
              <a:rPr lang="en-GB" sz="900" dirty="0">
                <a:solidFill>
                  <a:srgbClr val="081839"/>
                </a:solidFill>
                <a:latin typeface="Calibri" panose="020F0502020204030204" pitchFamily="34" charset="0"/>
                <a:cs typeface="Calibri" panose="020F0502020204030204" pitchFamily="34" charset="0"/>
              </a:rPr>
              <a:t>, technology and dedication</a:t>
            </a:r>
            <a:endParaRPr lang="nb-NO" sz="900" dirty="0">
              <a:solidFill>
                <a:srgbClr val="081839"/>
              </a:solidFill>
              <a:latin typeface="Calibri" panose="020F0502020204030204" pitchFamily="34" charset="0"/>
              <a:cs typeface="Calibri" panose="020F0502020204030204" pitchFamily="34" charset="0"/>
            </a:endParaRPr>
          </a:p>
        </p:txBody>
      </p:sp>
      <p:pic>
        <p:nvPicPr>
          <p:cNvPr id="13" name="Bilde 12">
            <a:extLst>
              <a:ext uri="{FF2B5EF4-FFF2-40B4-BE49-F238E27FC236}">
                <a16:creationId xmlns:a16="http://schemas.microsoft.com/office/drawing/2014/main" id="{2FBD1D31-9110-4B80-B57D-E73959972BC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4453" y="749806"/>
            <a:ext cx="638558" cy="640844"/>
          </a:xfrm>
          <a:prstGeom prst="rect">
            <a:avLst/>
          </a:prstGeom>
        </p:spPr>
      </p:pic>
    </p:spTree>
    <p:extLst>
      <p:ext uri="{BB962C8B-B14F-4D97-AF65-F5344CB8AC3E}">
        <p14:creationId xmlns:p14="http://schemas.microsoft.com/office/powerpoint/2010/main" val="3278619254"/>
      </p:ext>
    </p:extLst>
  </p:cSld>
  <p:clrMap bg1="lt1" tx1="dk1" bg2="lt2" tx2="dk2" accent1="accent1" accent2="accent2" accent3="accent3" accent4="accent4" accent5="accent5" accent6="accent6" hlink="hlink" folHlink="folHlink"/>
  <p:sldLayoutIdLst>
    <p:sldLayoutId id="2147483700" r:id="rId1"/>
    <p:sldLayoutId id="2147483675" r:id="rId2"/>
    <p:sldLayoutId id="2147483682" r:id="rId3"/>
  </p:sldLayoutIdLst>
  <p:hf hdr="0" ftr="0"/>
  <p:txStyles>
    <p:titleStyle>
      <a:lvl1pPr algn="ctr" defTabSz="914446" rtl="0" eaLnBrk="1" latinLnBrk="0" hangingPunct="1">
        <a:lnSpc>
          <a:spcPct val="90000"/>
        </a:lnSpc>
        <a:spcBef>
          <a:spcPct val="0"/>
        </a:spcBef>
        <a:buNone/>
        <a:defRPr sz="3001" b="1" kern="1200">
          <a:solidFill>
            <a:srgbClr val="001639"/>
          </a:solidFill>
          <a:latin typeface="Calibri" panose="020F0502020204030204" pitchFamily="34" charset="0"/>
          <a:ea typeface="+mj-ea"/>
          <a:cs typeface="Calibri" panose="020F0502020204030204" pitchFamily="34" charset="0"/>
        </a:defRPr>
      </a:lvl1pPr>
    </p:titleStyle>
    <p:body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svg"/></Relationships>
</file>

<file path=ppt/slides/_rels/slide2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nb-NO" dirty="0"/>
              <a:t>Kongsberg Maritime</a:t>
            </a:r>
          </a:p>
        </p:txBody>
      </p:sp>
      <p:sp>
        <p:nvSpPr>
          <p:cNvPr id="2" name="Subtitle 1"/>
          <p:cNvSpPr>
            <a:spLocks noGrp="1"/>
          </p:cNvSpPr>
          <p:nvPr>
            <p:ph type="subTitle" idx="1"/>
          </p:nvPr>
        </p:nvSpPr>
        <p:spPr>
          <a:xfrm>
            <a:off x="2167220" y="2675490"/>
            <a:ext cx="3694641" cy="215444"/>
          </a:xfrm>
        </p:spPr>
        <p:txBody>
          <a:bodyPr/>
          <a:lstStyle/>
          <a:p>
            <a:r>
              <a:rPr lang="en-US" dirty="0"/>
              <a:t>ExxonMobil</a:t>
            </a:r>
            <a:endParaRPr lang="nb-NO" dirty="0"/>
          </a:p>
        </p:txBody>
      </p:sp>
      <p:sp>
        <p:nvSpPr>
          <p:cNvPr id="4" name="Plassholder for dato 3">
            <a:extLst>
              <a:ext uri="{FF2B5EF4-FFF2-40B4-BE49-F238E27FC236}">
                <a16:creationId xmlns:a16="http://schemas.microsoft.com/office/drawing/2014/main" id="{64411ACE-5D40-43FB-9B08-0519548BAAB6}"/>
              </a:ext>
            </a:extLst>
          </p:cNvPr>
          <p:cNvSpPr>
            <a:spLocks noGrp="1"/>
          </p:cNvSpPr>
          <p:nvPr>
            <p:ph type="dt" sz="half" idx="10"/>
          </p:nvPr>
        </p:nvSpPr>
        <p:spPr>
          <a:xfrm>
            <a:off x="2160844" y="4632356"/>
            <a:ext cx="3694641" cy="307777"/>
          </a:xfrm>
        </p:spPr>
        <p:txBody>
          <a:bodyPr/>
          <a:lstStyle/>
          <a:p>
            <a:r>
              <a:rPr lang="en-GB" dirty="0"/>
              <a:t>February 26</a:t>
            </a:r>
            <a:r>
              <a:rPr lang="en-GB" baseline="30000" dirty="0"/>
              <a:t>th</a:t>
            </a:r>
            <a:r>
              <a:rPr lang="en-GB" dirty="0"/>
              <a:t> 2025</a:t>
            </a:r>
            <a:endParaRPr lang="nb-NO" dirty="0"/>
          </a:p>
        </p:txBody>
      </p:sp>
      <p:sp>
        <p:nvSpPr>
          <p:cNvPr id="9" name="Text Placeholder 8"/>
          <p:cNvSpPr>
            <a:spLocks noGrp="1"/>
          </p:cNvSpPr>
          <p:nvPr>
            <p:ph type="body" sz="quarter" idx="13"/>
          </p:nvPr>
        </p:nvSpPr>
        <p:spPr/>
        <p:txBody>
          <a:bodyPr/>
          <a:lstStyle/>
          <a:p>
            <a:endParaRPr lang="nb-NO" dirty="0"/>
          </a:p>
        </p:txBody>
      </p:sp>
      <p:sp>
        <p:nvSpPr>
          <p:cNvPr id="10" name="Text Placeholder 9"/>
          <p:cNvSpPr>
            <a:spLocks noGrp="1"/>
          </p:cNvSpPr>
          <p:nvPr>
            <p:ph type="body" sz="quarter" idx="15"/>
          </p:nvPr>
        </p:nvSpPr>
        <p:spPr>
          <a:xfrm>
            <a:off x="2167220" y="3088539"/>
            <a:ext cx="3857062" cy="1085428"/>
          </a:xfrm>
        </p:spPr>
        <p:txBody>
          <a:bodyPr>
            <a:normAutofit fontScale="92500"/>
          </a:bodyPr>
          <a:lstStyle/>
          <a:p>
            <a:r>
              <a:rPr lang="nb-NO" sz="3200" dirty="0" err="1"/>
              <a:t>Hammerhead</a:t>
            </a:r>
            <a:r>
              <a:rPr lang="nb-NO" sz="3200" dirty="0"/>
              <a:t> </a:t>
            </a:r>
            <a:r>
              <a:rPr lang="nb-NO" sz="3200" dirty="0" err="1"/>
              <a:t>Flexible</a:t>
            </a:r>
            <a:r>
              <a:rPr lang="nb-NO" sz="3200" dirty="0"/>
              <a:t> Riser Slug </a:t>
            </a:r>
            <a:r>
              <a:rPr lang="nb-NO" sz="3200" dirty="0" err="1"/>
              <a:t>Fatigue</a:t>
            </a:r>
            <a:r>
              <a:rPr lang="nb-NO" sz="3200" dirty="0"/>
              <a:t> Study</a:t>
            </a:r>
          </a:p>
        </p:txBody>
      </p:sp>
    </p:spTree>
    <p:extLst>
      <p:ext uri="{BB962C8B-B14F-4D97-AF65-F5344CB8AC3E}">
        <p14:creationId xmlns:p14="http://schemas.microsoft.com/office/powerpoint/2010/main" val="4175207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ADD6C-CAA9-3951-1C25-D54C43C358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4D2E1C-3186-E46E-B78A-36FC51BB10DC}"/>
              </a:ext>
            </a:extLst>
          </p:cNvPr>
          <p:cNvSpPr>
            <a:spLocks noGrp="1"/>
          </p:cNvSpPr>
          <p:nvPr>
            <p:ph type="title"/>
          </p:nvPr>
        </p:nvSpPr>
        <p:spPr>
          <a:xfrm>
            <a:off x="1907584" y="427169"/>
            <a:ext cx="8106895" cy="507960"/>
          </a:xfrm>
        </p:spPr>
        <p:txBody>
          <a:bodyPr/>
          <a:lstStyle/>
          <a:p>
            <a:r>
              <a:rPr lang="en-US" dirty="0"/>
              <a:t>Slug Fatigue Analysis </a:t>
            </a:r>
          </a:p>
        </p:txBody>
      </p:sp>
      <p:sp>
        <p:nvSpPr>
          <p:cNvPr id="3" name="Content Placeholder 2">
            <a:extLst>
              <a:ext uri="{FF2B5EF4-FFF2-40B4-BE49-F238E27FC236}">
                <a16:creationId xmlns:a16="http://schemas.microsoft.com/office/drawing/2014/main" id="{E51D87D8-574B-FC4E-D57D-45B88BBE309A}"/>
              </a:ext>
            </a:extLst>
          </p:cNvPr>
          <p:cNvSpPr>
            <a:spLocks noGrp="1"/>
          </p:cNvSpPr>
          <p:nvPr>
            <p:ph sz="half" idx="1"/>
          </p:nvPr>
        </p:nvSpPr>
        <p:spPr>
          <a:xfrm>
            <a:off x="274577" y="1475883"/>
            <a:ext cx="6651009" cy="4458226"/>
          </a:xfrm>
        </p:spPr>
        <p:txBody>
          <a:bodyPr/>
          <a:lstStyle/>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374AB50C-E6E8-9D67-6D53-739E37867446}"/>
              </a:ext>
            </a:extLst>
          </p:cNvPr>
          <p:cNvSpPr>
            <a:spLocks noGrp="1"/>
          </p:cNvSpPr>
          <p:nvPr>
            <p:ph type="sldNum" sz="quarter" idx="18"/>
          </p:nvPr>
        </p:nvSpPr>
        <p:spPr/>
        <p:txBody>
          <a:bodyPr/>
          <a:lstStyle/>
          <a:p>
            <a:fld id="{7A3F00B2-786C-401B-9EB3-42A9D0DD4A9F}" type="slidenum">
              <a:rPr lang="nb-NO" smtClean="0"/>
              <a:pPr/>
              <a:t>10</a:t>
            </a:fld>
            <a:endParaRPr lang="nb-NO" dirty="0"/>
          </a:p>
        </p:txBody>
      </p:sp>
      <p:sp>
        <p:nvSpPr>
          <p:cNvPr id="4" name="Content Placeholder 2">
            <a:extLst>
              <a:ext uri="{FF2B5EF4-FFF2-40B4-BE49-F238E27FC236}">
                <a16:creationId xmlns:a16="http://schemas.microsoft.com/office/drawing/2014/main" id="{3A1001C8-AC29-1C09-EC60-7665B7AB95FD}"/>
              </a:ext>
            </a:extLst>
          </p:cNvPr>
          <p:cNvSpPr txBox="1">
            <a:spLocks/>
          </p:cNvSpPr>
          <p:nvPr/>
        </p:nvSpPr>
        <p:spPr>
          <a:xfrm>
            <a:off x="601457" y="1807007"/>
            <a:ext cx="10239403" cy="4251887"/>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Local cross-sections are modelled in Bflex.  Friction coefficient of 0.15 is used across all the layers in Bflex model.</a:t>
            </a:r>
          </a:p>
          <a:p>
            <a:pPr algn="l"/>
            <a:r>
              <a:rPr lang="en-US" sz="1400" dirty="0"/>
              <a:t>Hysteresis models and Stress transfer functions are generated in Bflex.</a:t>
            </a:r>
            <a:endParaRPr lang="en-US" sz="1300" dirty="0"/>
          </a:p>
          <a:p>
            <a:pPr algn="l"/>
            <a:endParaRPr lang="en-US" sz="1400" dirty="0"/>
          </a:p>
          <a:p>
            <a:pPr marL="0" algn="just">
              <a:spcBef>
                <a:spcPts val="1200"/>
              </a:spcBef>
              <a:tabLst>
                <a:tab pos="540385" algn="l"/>
              </a:tabLst>
            </a:pPr>
            <a:endParaRPr lang="en-US" dirty="0">
              <a:latin typeface="+mj-lt"/>
            </a:endParaRP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pic>
        <p:nvPicPr>
          <p:cNvPr id="6" name="Picture 5">
            <a:extLst>
              <a:ext uri="{FF2B5EF4-FFF2-40B4-BE49-F238E27FC236}">
                <a16:creationId xmlns:a16="http://schemas.microsoft.com/office/drawing/2014/main" id="{E52AED00-0AEC-F0C3-BCA6-6A7465FA83FB}"/>
              </a:ext>
            </a:extLst>
          </p:cNvPr>
          <p:cNvPicPr>
            <a:picLocks noChangeAspect="1"/>
          </p:cNvPicPr>
          <p:nvPr/>
        </p:nvPicPr>
        <p:blipFill>
          <a:blip r:embed="rId2"/>
          <a:stretch>
            <a:fillRect/>
          </a:stretch>
        </p:blipFill>
        <p:spPr>
          <a:xfrm>
            <a:off x="1149425" y="2907793"/>
            <a:ext cx="4050786" cy="3425328"/>
          </a:xfrm>
          <a:prstGeom prst="rect">
            <a:avLst/>
          </a:prstGeom>
        </p:spPr>
      </p:pic>
      <p:pic>
        <p:nvPicPr>
          <p:cNvPr id="7" name="Picture 6">
            <a:extLst>
              <a:ext uri="{FF2B5EF4-FFF2-40B4-BE49-F238E27FC236}">
                <a16:creationId xmlns:a16="http://schemas.microsoft.com/office/drawing/2014/main" id="{3102690A-10D4-EC15-D1C3-46089AFE91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75120" y="2770633"/>
            <a:ext cx="4900683" cy="3517726"/>
          </a:xfrm>
          <a:prstGeom prst="rect">
            <a:avLst/>
          </a:prstGeom>
          <a:effectLst>
            <a:glow rad="127000">
              <a:schemeClr val="bg1"/>
            </a:glow>
          </a:effectLst>
        </p:spPr>
      </p:pic>
    </p:spTree>
    <p:extLst>
      <p:ext uri="{BB962C8B-B14F-4D97-AF65-F5344CB8AC3E}">
        <p14:creationId xmlns:p14="http://schemas.microsoft.com/office/powerpoint/2010/main" val="229451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E4516-D320-16FE-A6D2-3E145DD80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6B732-B2FD-2DDA-EF54-2AE2AB080CDF}"/>
              </a:ext>
            </a:extLst>
          </p:cNvPr>
          <p:cNvSpPr>
            <a:spLocks noGrp="1"/>
          </p:cNvSpPr>
          <p:nvPr>
            <p:ph type="title"/>
          </p:nvPr>
        </p:nvSpPr>
        <p:spPr>
          <a:xfrm>
            <a:off x="1907584" y="427169"/>
            <a:ext cx="8106895" cy="507960"/>
          </a:xfrm>
        </p:spPr>
        <p:txBody>
          <a:bodyPr/>
          <a:lstStyle/>
          <a:p>
            <a:r>
              <a:rPr lang="en-US" dirty="0"/>
              <a:t>Slug Fatigue Analysis </a:t>
            </a:r>
          </a:p>
        </p:txBody>
      </p:sp>
      <p:sp>
        <p:nvSpPr>
          <p:cNvPr id="3" name="Content Placeholder 2">
            <a:extLst>
              <a:ext uri="{FF2B5EF4-FFF2-40B4-BE49-F238E27FC236}">
                <a16:creationId xmlns:a16="http://schemas.microsoft.com/office/drawing/2014/main" id="{AA27DA1E-6C31-FAB0-3FE1-32F4024685F7}"/>
              </a:ext>
            </a:extLst>
          </p:cNvPr>
          <p:cNvSpPr>
            <a:spLocks noGrp="1"/>
          </p:cNvSpPr>
          <p:nvPr>
            <p:ph sz="half" idx="1"/>
          </p:nvPr>
        </p:nvSpPr>
        <p:spPr>
          <a:xfrm>
            <a:off x="274577" y="1475883"/>
            <a:ext cx="6651009" cy="4458226"/>
          </a:xfrm>
        </p:spPr>
        <p:txBody>
          <a:bodyPr/>
          <a:lstStyle/>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651F7EEC-2B16-5277-F2E4-580918C7D3D6}"/>
              </a:ext>
            </a:extLst>
          </p:cNvPr>
          <p:cNvSpPr>
            <a:spLocks noGrp="1"/>
          </p:cNvSpPr>
          <p:nvPr>
            <p:ph type="sldNum" sz="quarter" idx="18"/>
          </p:nvPr>
        </p:nvSpPr>
        <p:spPr/>
        <p:txBody>
          <a:bodyPr/>
          <a:lstStyle/>
          <a:p>
            <a:fld id="{7A3F00B2-786C-401B-9EB3-42A9D0DD4A9F}" type="slidenum">
              <a:rPr lang="nb-NO" smtClean="0"/>
              <a:pPr/>
              <a:t>11</a:t>
            </a:fld>
            <a:endParaRPr lang="nb-NO" dirty="0"/>
          </a:p>
        </p:txBody>
      </p:sp>
      <p:sp>
        <p:nvSpPr>
          <p:cNvPr id="4" name="Content Placeholder 2">
            <a:extLst>
              <a:ext uri="{FF2B5EF4-FFF2-40B4-BE49-F238E27FC236}">
                <a16:creationId xmlns:a16="http://schemas.microsoft.com/office/drawing/2014/main" id="{3C5AA67F-4B3F-B737-90CE-62A854FE531E}"/>
              </a:ext>
            </a:extLst>
          </p:cNvPr>
          <p:cNvSpPr txBox="1">
            <a:spLocks/>
          </p:cNvSpPr>
          <p:nvPr/>
        </p:nvSpPr>
        <p:spPr>
          <a:xfrm>
            <a:off x="601458" y="1807007"/>
            <a:ext cx="6679808" cy="448135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From global fatigue analysis TDP region is identified as fatigue hotspot.  </a:t>
            </a:r>
            <a:endParaRPr lang="en-US" sz="1300" dirty="0"/>
          </a:p>
          <a:p>
            <a:pPr algn="l"/>
            <a:endParaRPr lang="en-US" sz="1400" dirty="0"/>
          </a:p>
          <a:p>
            <a:pPr marL="0" algn="just">
              <a:spcBef>
                <a:spcPts val="1200"/>
              </a:spcBef>
              <a:tabLst>
                <a:tab pos="540385" algn="l"/>
              </a:tabLst>
            </a:pPr>
            <a:endParaRPr lang="en-US" dirty="0">
              <a:latin typeface="+mj-lt"/>
            </a:endParaRP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pic>
        <p:nvPicPr>
          <p:cNvPr id="9" name="Picture 8">
            <a:extLst>
              <a:ext uri="{FF2B5EF4-FFF2-40B4-BE49-F238E27FC236}">
                <a16:creationId xmlns:a16="http://schemas.microsoft.com/office/drawing/2014/main" id="{791D0795-FCB2-873E-401A-3561E000FC89}"/>
              </a:ext>
            </a:extLst>
          </p:cNvPr>
          <p:cNvPicPr>
            <a:picLocks noChangeAspect="1"/>
          </p:cNvPicPr>
          <p:nvPr/>
        </p:nvPicPr>
        <p:blipFill>
          <a:blip r:embed="rId2"/>
          <a:stretch>
            <a:fillRect/>
          </a:stretch>
        </p:blipFill>
        <p:spPr>
          <a:xfrm>
            <a:off x="6344374" y="2393222"/>
            <a:ext cx="4923215" cy="3540887"/>
          </a:xfrm>
          <a:prstGeom prst="rect">
            <a:avLst/>
          </a:prstGeom>
        </p:spPr>
      </p:pic>
      <p:pic>
        <p:nvPicPr>
          <p:cNvPr id="10" name="Picture 9">
            <a:extLst>
              <a:ext uri="{FF2B5EF4-FFF2-40B4-BE49-F238E27FC236}">
                <a16:creationId xmlns:a16="http://schemas.microsoft.com/office/drawing/2014/main" id="{E4BD7F86-6C6F-5883-3F5F-C4AEC4D74010}"/>
              </a:ext>
            </a:extLst>
          </p:cNvPr>
          <p:cNvPicPr>
            <a:picLocks noChangeAspect="1"/>
          </p:cNvPicPr>
          <p:nvPr/>
        </p:nvPicPr>
        <p:blipFill>
          <a:blip r:embed="rId3"/>
          <a:stretch>
            <a:fillRect/>
          </a:stretch>
        </p:blipFill>
        <p:spPr>
          <a:xfrm>
            <a:off x="1074684" y="2393222"/>
            <a:ext cx="5050794" cy="3603279"/>
          </a:xfrm>
          <a:prstGeom prst="rect">
            <a:avLst/>
          </a:prstGeom>
        </p:spPr>
      </p:pic>
    </p:spTree>
    <p:extLst>
      <p:ext uri="{BB962C8B-B14F-4D97-AF65-F5344CB8AC3E}">
        <p14:creationId xmlns:p14="http://schemas.microsoft.com/office/powerpoint/2010/main" val="4288606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D0C27-373D-1DC6-4538-3890935E42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E08C9-2728-7E70-0C3B-48D0EF8D05D7}"/>
              </a:ext>
            </a:extLst>
          </p:cNvPr>
          <p:cNvSpPr>
            <a:spLocks noGrp="1"/>
          </p:cNvSpPr>
          <p:nvPr>
            <p:ph type="title"/>
          </p:nvPr>
        </p:nvSpPr>
        <p:spPr>
          <a:xfrm>
            <a:off x="1907584" y="427169"/>
            <a:ext cx="8106895" cy="507960"/>
          </a:xfrm>
        </p:spPr>
        <p:txBody>
          <a:bodyPr/>
          <a:lstStyle/>
          <a:p>
            <a:r>
              <a:rPr lang="en-US" dirty="0"/>
              <a:t>Slugging Results – Damage per bin</a:t>
            </a:r>
          </a:p>
        </p:txBody>
      </p:sp>
      <p:sp>
        <p:nvSpPr>
          <p:cNvPr id="3" name="Content Placeholder 2">
            <a:extLst>
              <a:ext uri="{FF2B5EF4-FFF2-40B4-BE49-F238E27FC236}">
                <a16:creationId xmlns:a16="http://schemas.microsoft.com/office/drawing/2014/main" id="{CE89657A-35B1-30EA-DF13-DE1A93E3DD98}"/>
              </a:ext>
            </a:extLst>
          </p:cNvPr>
          <p:cNvSpPr>
            <a:spLocks noGrp="1"/>
          </p:cNvSpPr>
          <p:nvPr>
            <p:ph sz="half" idx="1"/>
          </p:nvPr>
        </p:nvSpPr>
        <p:spPr>
          <a:xfrm>
            <a:off x="627961" y="1729647"/>
            <a:ext cx="3944485" cy="4237511"/>
          </a:xfrm>
        </p:spPr>
        <p:txBody>
          <a:bodyPr/>
          <a:lstStyle/>
          <a:p>
            <a:pPr marL="0">
              <a:spcBef>
                <a:spcPts val="1200"/>
              </a:spcBef>
              <a:tabLst>
                <a:tab pos="540385" algn="l"/>
              </a:tabLst>
            </a:pPr>
            <a:r>
              <a:rPr lang="en-US" dirty="0">
                <a:latin typeface="+mj-lt"/>
              </a:rPr>
              <a:t>Assume 1bar CO2 SN curve</a:t>
            </a:r>
          </a:p>
          <a:p>
            <a:pPr marL="0">
              <a:spcBef>
                <a:spcPts val="1200"/>
              </a:spcBef>
              <a:tabLst>
                <a:tab pos="540385" algn="l"/>
              </a:tabLst>
            </a:pPr>
            <a:r>
              <a:rPr lang="en-US" dirty="0">
                <a:latin typeface="+mj-lt"/>
              </a:rPr>
              <a:t>Highest fatigue damage rates:</a:t>
            </a:r>
          </a:p>
          <a:p>
            <a:pPr marL="396079" lvl="2">
              <a:spcBef>
                <a:spcPts val="1200"/>
              </a:spcBef>
              <a:tabLst>
                <a:tab pos="540385" algn="l"/>
              </a:tabLst>
            </a:pPr>
            <a:r>
              <a:rPr lang="en-US" dirty="0">
                <a:latin typeface="+mj-lt"/>
              </a:rPr>
              <a:t>Bin 2-Mid: Start Year 4</a:t>
            </a:r>
          </a:p>
          <a:p>
            <a:pPr marL="396079" lvl="2">
              <a:spcBef>
                <a:spcPts val="1200"/>
              </a:spcBef>
              <a:tabLst>
                <a:tab pos="540385" algn="l"/>
              </a:tabLst>
            </a:pPr>
            <a:r>
              <a:rPr lang="en-US" dirty="0">
                <a:latin typeface="+mj-lt"/>
              </a:rPr>
              <a:t>Bin 4-Test NC: Non-choking case with terrain slugging</a:t>
            </a:r>
          </a:p>
          <a:p>
            <a:pPr marL="396079" lvl="2">
              <a:spcBef>
                <a:spcPts val="1200"/>
              </a:spcBef>
              <a:tabLst>
                <a:tab pos="540385" algn="l"/>
              </a:tabLst>
            </a:pPr>
            <a:r>
              <a:rPr lang="en-US" dirty="0">
                <a:latin typeface="+mj-lt"/>
              </a:rPr>
              <a:t>Bin 4-Test GL: Gas injected to mitigate severe terrain slugging</a:t>
            </a: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395ED087-C81D-F3A6-206C-AFAAF80FD752}"/>
              </a:ext>
            </a:extLst>
          </p:cNvPr>
          <p:cNvSpPr>
            <a:spLocks noGrp="1"/>
          </p:cNvSpPr>
          <p:nvPr>
            <p:ph type="sldNum" sz="quarter" idx="18"/>
          </p:nvPr>
        </p:nvSpPr>
        <p:spPr/>
        <p:txBody>
          <a:bodyPr/>
          <a:lstStyle/>
          <a:p>
            <a:fld id="{7A3F00B2-786C-401B-9EB3-42A9D0DD4A9F}" type="slidenum">
              <a:rPr lang="nb-NO" smtClean="0"/>
              <a:pPr/>
              <a:t>12</a:t>
            </a:fld>
            <a:endParaRPr lang="nb-NO" dirty="0"/>
          </a:p>
        </p:txBody>
      </p:sp>
      <p:pic>
        <p:nvPicPr>
          <p:cNvPr id="7" name="Picture 6">
            <a:extLst>
              <a:ext uri="{FF2B5EF4-FFF2-40B4-BE49-F238E27FC236}">
                <a16:creationId xmlns:a16="http://schemas.microsoft.com/office/drawing/2014/main" id="{35E68BD2-C8D4-86A9-9FF7-BF6397EA6D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453346" y="1060843"/>
            <a:ext cx="3550100" cy="2266489"/>
          </a:xfrm>
          <a:prstGeom prst="rect">
            <a:avLst/>
          </a:prstGeom>
        </p:spPr>
      </p:pic>
      <p:pic>
        <p:nvPicPr>
          <p:cNvPr id="9" name="Picture 8">
            <a:extLst>
              <a:ext uri="{FF2B5EF4-FFF2-40B4-BE49-F238E27FC236}">
                <a16:creationId xmlns:a16="http://schemas.microsoft.com/office/drawing/2014/main" id="{A561AF34-763C-A6B1-A88A-91DAE44E93D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305295" y="1070651"/>
            <a:ext cx="3428064" cy="2266489"/>
          </a:xfrm>
          <a:prstGeom prst="rect">
            <a:avLst/>
          </a:prstGeom>
        </p:spPr>
      </p:pic>
      <p:sp>
        <p:nvSpPr>
          <p:cNvPr id="10" name="Rectangle 9">
            <a:extLst>
              <a:ext uri="{FF2B5EF4-FFF2-40B4-BE49-F238E27FC236}">
                <a16:creationId xmlns:a16="http://schemas.microsoft.com/office/drawing/2014/main" id="{9337A483-D987-4310-6B14-A49EF83B01C2}"/>
              </a:ext>
            </a:extLst>
          </p:cNvPr>
          <p:cNvSpPr/>
          <p:nvPr/>
        </p:nvSpPr>
        <p:spPr>
          <a:xfrm>
            <a:off x="5961031" y="5974224"/>
            <a:ext cx="6138167"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1) Individual fatigue damage is with 100% probability at individual arc length hot spot. 2) The combined fatigue damage/life includes the probability for each bin and arc length hot spot is determined by combining all the relevant bins.</a:t>
            </a:r>
          </a:p>
        </p:txBody>
      </p:sp>
      <p:pic>
        <p:nvPicPr>
          <p:cNvPr id="11" name="Picture 10">
            <a:extLst>
              <a:ext uri="{FF2B5EF4-FFF2-40B4-BE49-F238E27FC236}">
                <a16:creationId xmlns:a16="http://schemas.microsoft.com/office/drawing/2014/main" id="{999F664C-03ED-3249-7700-C5A96151B4C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10989" y="4055717"/>
            <a:ext cx="11706222" cy="1846900"/>
          </a:xfrm>
          <a:prstGeom prst="rect">
            <a:avLst/>
          </a:prstGeom>
        </p:spPr>
      </p:pic>
    </p:spTree>
    <p:extLst>
      <p:ext uri="{BB962C8B-B14F-4D97-AF65-F5344CB8AC3E}">
        <p14:creationId xmlns:p14="http://schemas.microsoft.com/office/powerpoint/2010/main" val="2954419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43B62-8E3B-556C-06DC-7674E052E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589F22-3024-D0A5-9BDC-34ED8D1BE29E}"/>
              </a:ext>
            </a:extLst>
          </p:cNvPr>
          <p:cNvSpPr>
            <a:spLocks noGrp="1"/>
          </p:cNvSpPr>
          <p:nvPr>
            <p:ph type="title"/>
          </p:nvPr>
        </p:nvSpPr>
        <p:spPr>
          <a:xfrm>
            <a:off x="1907584" y="427169"/>
            <a:ext cx="8106895" cy="507960"/>
          </a:xfrm>
        </p:spPr>
        <p:txBody>
          <a:bodyPr/>
          <a:lstStyle/>
          <a:p>
            <a:r>
              <a:rPr lang="en-US" dirty="0"/>
              <a:t>Global TDP Slugging Response</a:t>
            </a:r>
          </a:p>
        </p:txBody>
      </p:sp>
      <p:sp>
        <p:nvSpPr>
          <p:cNvPr id="3" name="Content Placeholder 2">
            <a:extLst>
              <a:ext uri="{FF2B5EF4-FFF2-40B4-BE49-F238E27FC236}">
                <a16:creationId xmlns:a16="http://schemas.microsoft.com/office/drawing/2014/main" id="{17ECE31D-27E2-F1A3-DCFD-6589DD2C8E80}"/>
              </a:ext>
            </a:extLst>
          </p:cNvPr>
          <p:cNvSpPr>
            <a:spLocks noGrp="1"/>
          </p:cNvSpPr>
          <p:nvPr>
            <p:ph sz="half" idx="1"/>
          </p:nvPr>
        </p:nvSpPr>
        <p:spPr>
          <a:xfrm>
            <a:off x="627961" y="1729647"/>
            <a:ext cx="3944485" cy="4237511"/>
          </a:xfrm>
        </p:spPr>
        <p:txBody>
          <a:bodyPr/>
          <a:lstStyle/>
          <a:p>
            <a:pPr marL="0">
              <a:spcBef>
                <a:spcPts val="1200"/>
              </a:spcBef>
              <a:tabLst>
                <a:tab pos="540385" algn="l"/>
              </a:tabLst>
            </a:pPr>
            <a:r>
              <a:rPr lang="en-US" dirty="0">
                <a:latin typeface="+mj-lt"/>
              </a:rPr>
              <a:t>Bin 1 Early Life: Hydrodynamic slugging</a:t>
            </a:r>
          </a:p>
          <a:p>
            <a:pPr marL="0">
              <a:spcBef>
                <a:spcPts val="1200"/>
              </a:spcBef>
              <a:tabLst>
                <a:tab pos="540385" algn="l"/>
              </a:tabLst>
            </a:pPr>
            <a:r>
              <a:rPr lang="en-US" dirty="0">
                <a:latin typeface="+mj-lt"/>
              </a:rPr>
              <a:t>Low fatigue life</a:t>
            </a:r>
          </a:p>
          <a:p>
            <a:pPr marL="0" algn="just">
              <a:spcBef>
                <a:spcPts val="1200"/>
              </a:spcBef>
              <a:tabLst>
                <a:tab pos="540385" algn="l"/>
              </a:tabLst>
            </a:pPr>
            <a:endParaRPr lang="en-US" dirty="0">
              <a:latin typeface="+mj-lt"/>
            </a:endParaRP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2BE7FDA1-2B81-868A-10BF-7BA5A4EEA844}"/>
              </a:ext>
            </a:extLst>
          </p:cNvPr>
          <p:cNvSpPr>
            <a:spLocks noGrp="1"/>
          </p:cNvSpPr>
          <p:nvPr>
            <p:ph type="sldNum" sz="quarter" idx="18"/>
          </p:nvPr>
        </p:nvSpPr>
        <p:spPr/>
        <p:txBody>
          <a:bodyPr/>
          <a:lstStyle/>
          <a:p>
            <a:fld id="{7A3F00B2-786C-401B-9EB3-42A9D0DD4A9F}" type="slidenum">
              <a:rPr lang="nb-NO" smtClean="0"/>
              <a:pPr/>
              <a:t>13</a:t>
            </a:fld>
            <a:endParaRPr lang="nb-NO" dirty="0"/>
          </a:p>
        </p:txBody>
      </p:sp>
      <p:pic>
        <p:nvPicPr>
          <p:cNvPr id="7" name="Picture 6">
            <a:extLst>
              <a:ext uri="{FF2B5EF4-FFF2-40B4-BE49-F238E27FC236}">
                <a16:creationId xmlns:a16="http://schemas.microsoft.com/office/drawing/2014/main" id="{E162D3A5-9362-DC3E-053A-075AB367619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72446" y="1260774"/>
            <a:ext cx="3801035" cy="4813790"/>
          </a:xfrm>
          <a:prstGeom prst="rect">
            <a:avLst/>
          </a:prstGeom>
        </p:spPr>
      </p:pic>
      <p:pic>
        <p:nvPicPr>
          <p:cNvPr id="8" name="Picture 7">
            <a:extLst>
              <a:ext uri="{FF2B5EF4-FFF2-40B4-BE49-F238E27FC236}">
                <a16:creationId xmlns:a16="http://schemas.microsoft.com/office/drawing/2014/main" id="{AE8451E9-EFAB-A891-C2FB-85E9043F1C6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1412" y="3716708"/>
            <a:ext cx="4153665" cy="2358712"/>
          </a:xfrm>
          <a:prstGeom prst="rect">
            <a:avLst/>
          </a:prstGeom>
        </p:spPr>
      </p:pic>
      <p:sp>
        <p:nvSpPr>
          <p:cNvPr id="6" name="Rectangle 5">
            <a:extLst>
              <a:ext uri="{FF2B5EF4-FFF2-40B4-BE49-F238E27FC236}">
                <a16:creationId xmlns:a16="http://schemas.microsoft.com/office/drawing/2014/main" id="{56CDD8D8-EBAB-A167-58F5-C4175B2AC420}"/>
              </a:ext>
            </a:extLst>
          </p:cNvPr>
          <p:cNvSpPr/>
          <p:nvPr/>
        </p:nvSpPr>
        <p:spPr>
          <a:xfrm>
            <a:off x="8373481" y="6288359"/>
            <a:ext cx="3627524" cy="182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global curvature responses are with flooded global hysteresis</a:t>
            </a:r>
          </a:p>
        </p:txBody>
      </p:sp>
      <p:pic>
        <p:nvPicPr>
          <p:cNvPr id="9" name="Picture 8">
            <a:extLst>
              <a:ext uri="{FF2B5EF4-FFF2-40B4-BE49-F238E27FC236}">
                <a16:creationId xmlns:a16="http://schemas.microsoft.com/office/drawing/2014/main" id="{4D36F7E8-C3CE-5457-3E96-FC9012719C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631554" y="138091"/>
            <a:ext cx="3305724" cy="1582025"/>
          </a:xfrm>
          <a:prstGeom prst="rect">
            <a:avLst/>
          </a:prstGeom>
        </p:spPr>
      </p:pic>
    </p:spTree>
    <p:extLst>
      <p:ext uri="{BB962C8B-B14F-4D97-AF65-F5344CB8AC3E}">
        <p14:creationId xmlns:p14="http://schemas.microsoft.com/office/powerpoint/2010/main" val="264268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92646-C607-465E-5481-B84C986C6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87C99-C6E8-DF79-C71E-0F2EDAED5397}"/>
              </a:ext>
            </a:extLst>
          </p:cNvPr>
          <p:cNvSpPr>
            <a:spLocks noGrp="1"/>
          </p:cNvSpPr>
          <p:nvPr>
            <p:ph type="title"/>
          </p:nvPr>
        </p:nvSpPr>
        <p:spPr>
          <a:xfrm>
            <a:off x="1907584" y="427169"/>
            <a:ext cx="8106895" cy="507960"/>
          </a:xfrm>
        </p:spPr>
        <p:txBody>
          <a:bodyPr/>
          <a:lstStyle/>
          <a:p>
            <a:r>
              <a:rPr lang="en-US" dirty="0"/>
              <a:t>Global TDP Slugging Response</a:t>
            </a:r>
          </a:p>
        </p:txBody>
      </p:sp>
      <p:sp>
        <p:nvSpPr>
          <p:cNvPr id="3" name="Content Placeholder 2">
            <a:extLst>
              <a:ext uri="{FF2B5EF4-FFF2-40B4-BE49-F238E27FC236}">
                <a16:creationId xmlns:a16="http://schemas.microsoft.com/office/drawing/2014/main" id="{394ED4E9-4257-D0B2-045F-A6D52E324530}"/>
              </a:ext>
            </a:extLst>
          </p:cNvPr>
          <p:cNvSpPr>
            <a:spLocks noGrp="1"/>
          </p:cNvSpPr>
          <p:nvPr>
            <p:ph sz="half" idx="1"/>
          </p:nvPr>
        </p:nvSpPr>
        <p:spPr>
          <a:xfrm>
            <a:off x="627961" y="1729647"/>
            <a:ext cx="3944485" cy="4237511"/>
          </a:xfrm>
        </p:spPr>
        <p:txBody>
          <a:bodyPr/>
          <a:lstStyle/>
          <a:p>
            <a:pPr marL="0">
              <a:spcBef>
                <a:spcPts val="1200"/>
              </a:spcBef>
              <a:tabLst>
                <a:tab pos="540385" algn="l"/>
              </a:tabLst>
            </a:pPr>
            <a:r>
              <a:rPr lang="en-US" dirty="0">
                <a:latin typeface="+mj-lt"/>
              </a:rPr>
              <a:t>Bin 2 Mid Life: Hydrodynamic slugging</a:t>
            </a:r>
          </a:p>
          <a:p>
            <a:pPr marL="0">
              <a:spcBef>
                <a:spcPts val="1200"/>
              </a:spcBef>
              <a:tabLst>
                <a:tab pos="540385" algn="l"/>
              </a:tabLst>
            </a:pPr>
            <a:r>
              <a:rPr lang="en-US" dirty="0">
                <a:latin typeface="+mj-lt"/>
              </a:rPr>
              <a:t>Low fatigue life</a:t>
            </a:r>
          </a:p>
          <a:p>
            <a:pPr marL="0" algn="just">
              <a:spcBef>
                <a:spcPts val="1200"/>
              </a:spcBef>
              <a:tabLst>
                <a:tab pos="540385" algn="l"/>
              </a:tabLst>
            </a:pPr>
            <a:endParaRPr lang="en-US" dirty="0">
              <a:latin typeface="+mj-lt"/>
            </a:endParaRP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F7ADD45B-80D0-7FEC-56A1-70F88F60C023}"/>
              </a:ext>
            </a:extLst>
          </p:cNvPr>
          <p:cNvSpPr>
            <a:spLocks noGrp="1"/>
          </p:cNvSpPr>
          <p:nvPr>
            <p:ph type="sldNum" sz="quarter" idx="18"/>
          </p:nvPr>
        </p:nvSpPr>
        <p:spPr/>
        <p:txBody>
          <a:bodyPr/>
          <a:lstStyle/>
          <a:p>
            <a:fld id="{7A3F00B2-786C-401B-9EB3-42A9D0DD4A9F}" type="slidenum">
              <a:rPr lang="nb-NO" smtClean="0"/>
              <a:pPr/>
              <a:t>14</a:t>
            </a:fld>
            <a:endParaRPr lang="nb-NO" dirty="0"/>
          </a:p>
        </p:txBody>
      </p:sp>
      <p:pic>
        <p:nvPicPr>
          <p:cNvPr id="7" name="Picture 6">
            <a:extLst>
              <a:ext uri="{FF2B5EF4-FFF2-40B4-BE49-F238E27FC236}">
                <a16:creationId xmlns:a16="http://schemas.microsoft.com/office/drawing/2014/main" id="{BCDD75B9-E096-3389-70F4-EA28837FA1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73121" y="1260774"/>
            <a:ext cx="3799685" cy="4813790"/>
          </a:xfrm>
          <a:prstGeom prst="rect">
            <a:avLst/>
          </a:prstGeom>
        </p:spPr>
      </p:pic>
      <p:pic>
        <p:nvPicPr>
          <p:cNvPr id="8" name="Picture 7">
            <a:extLst>
              <a:ext uri="{FF2B5EF4-FFF2-40B4-BE49-F238E27FC236}">
                <a16:creationId xmlns:a16="http://schemas.microsoft.com/office/drawing/2014/main" id="{93F2CB0B-4B45-0BA4-2C41-8D59FC40DE0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1412" y="3716708"/>
            <a:ext cx="4153665" cy="2358712"/>
          </a:xfrm>
          <a:prstGeom prst="rect">
            <a:avLst/>
          </a:prstGeom>
        </p:spPr>
      </p:pic>
      <p:sp>
        <p:nvSpPr>
          <p:cNvPr id="6" name="Rectangle 5">
            <a:extLst>
              <a:ext uri="{FF2B5EF4-FFF2-40B4-BE49-F238E27FC236}">
                <a16:creationId xmlns:a16="http://schemas.microsoft.com/office/drawing/2014/main" id="{D8B78AEF-89F1-2E6A-4DF8-21765AA450AA}"/>
              </a:ext>
            </a:extLst>
          </p:cNvPr>
          <p:cNvSpPr/>
          <p:nvPr/>
        </p:nvSpPr>
        <p:spPr>
          <a:xfrm>
            <a:off x="8373481" y="6288359"/>
            <a:ext cx="3627524" cy="182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global curvature responses are with flooded global hysteresis</a:t>
            </a:r>
          </a:p>
        </p:txBody>
      </p:sp>
      <p:pic>
        <p:nvPicPr>
          <p:cNvPr id="9" name="Picture 8">
            <a:extLst>
              <a:ext uri="{FF2B5EF4-FFF2-40B4-BE49-F238E27FC236}">
                <a16:creationId xmlns:a16="http://schemas.microsoft.com/office/drawing/2014/main" id="{AC5FC22F-8046-2B7B-E855-60F408B146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31554" y="138091"/>
            <a:ext cx="3305724" cy="1582025"/>
          </a:xfrm>
          <a:prstGeom prst="rect">
            <a:avLst/>
          </a:prstGeom>
        </p:spPr>
      </p:pic>
    </p:spTree>
    <p:extLst>
      <p:ext uri="{BB962C8B-B14F-4D97-AF65-F5344CB8AC3E}">
        <p14:creationId xmlns:p14="http://schemas.microsoft.com/office/powerpoint/2010/main" val="677590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77005-9E85-E825-69DB-99EB8F8C09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56EE4C-9C66-BCC8-BD99-FADE9E4CA0FC}"/>
              </a:ext>
            </a:extLst>
          </p:cNvPr>
          <p:cNvSpPr>
            <a:spLocks noGrp="1"/>
          </p:cNvSpPr>
          <p:nvPr>
            <p:ph type="title"/>
          </p:nvPr>
        </p:nvSpPr>
        <p:spPr>
          <a:xfrm>
            <a:off x="1907584" y="427169"/>
            <a:ext cx="8106895" cy="507960"/>
          </a:xfrm>
        </p:spPr>
        <p:txBody>
          <a:bodyPr/>
          <a:lstStyle/>
          <a:p>
            <a:r>
              <a:rPr lang="en-US" dirty="0"/>
              <a:t>Global TDP Slugging Response</a:t>
            </a:r>
          </a:p>
        </p:txBody>
      </p:sp>
      <p:sp>
        <p:nvSpPr>
          <p:cNvPr id="3" name="Content Placeholder 2">
            <a:extLst>
              <a:ext uri="{FF2B5EF4-FFF2-40B4-BE49-F238E27FC236}">
                <a16:creationId xmlns:a16="http://schemas.microsoft.com/office/drawing/2014/main" id="{7C5AD101-02B1-0947-6D7C-46E37148B9B8}"/>
              </a:ext>
            </a:extLst>
          </p:cNvPr>
          <p:cNvSpPr>
            <a:spLocks noGrp="1"/>
          </p:cNvSpPr>
          <p:nvPr>
            <p:ph sz="half" idx="1"/>
          </p:nvPr>
        </p:nvSpPr>
        <p:spPr>
          <a:xfrm>
            <a:off x="627961" y="1729647"/>
            <a:ext cx="3944485" cy="4237511"/>
          </a:xfrm>
        </p:spPr>
        <p:txBody>
          <a:bodyPr/>
          <a:lstStyle/>
          <a:p>
            <a:pPr marL="0">
              <a:spcBef>
                <a:spcPts val="1200"/>
              </a:spcBef>
              <a:tabLst>
                <a:tab pos="540385" algn="l"/>
              </a:tabLst>
            </a:pPr>
            <a:r>
              <a:rPr lang="en-US" dirty="0">
                <a:latin typeface="+mj-lt"/>
              </a:rPr>
              <a:t>Bin 4 Test NC: Terrain slugging</a:t>
            </a:r>
          </a:p>
          <a:p>
            <a:pPr marL="0">
              <a:spcBef>
                <a:spcPts val="1200"/>
              </a:spcBef>
              <a:tabLst>
                <a:tab pos="540385" algn="l"/>
              </a:tabLst>
            </a:pPr>
            <a:r>
              <a:rPr lang="en-US" dirty="0">
                <a:latin typeface="+mj-lt"/>
              </a:rPr>
              <a:t>Low fatigue life</a:t>
            </a:r>
          </a:p>
          <a:p>
            <a:pPr marL="197327" lvl="1">
              <a:spcBef>
                <a:spcPts val="1200"/>
              </a:spcBef>
              <a:tabLst>
                <a:tab pos="540385" algn="l"/>
              </a:tabLst>
            </a:pPr>
            <a:r>
              <a:rPr lang="en-US" dirty="0">
                <a:latin typeface="+mj-lt"/>
              </a:rPr>
              <a:t>One slug during 6.4 hours. </a:t>
            </a:r>
          </a:p>
          <a:p>
            <a:pPr marL="0" algn="just">
              <a:spcBef>
                <a:spcPts val="1200"/>
              </a:spcBef>
              <a:tabLst>
                <a:tab pos="540385" algn="l"/>
              </a:tabLst>
            </a:pPr>
            <a:endParaRPr lang="en-US" dirty="0">
              <a:latin typeface="+mj-lt"/>
            </a:endParaRP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7108EC48-BBCC-0BA7-072D-D2F625469B18}"/>
              </a:ext>
            </a:extLst>
          </p:cNvPr>
          <p:cNvSpPr>
            <a:spLocks noGrp="1"/>
          </p:cNvSpPr>
          <p:nvPr>
            <p:ph type="sldNum" sz="quarter" idx="18"/>
          </p:nvPr>
        </p:nvSpPr>
        <p:spPr/>
        <p:txBody>
          <a:bodyPr/>
          <a:lstStyle/>
          <a:p>
            <a:fld id="{7A3F00B2-786C-401B-9EB3-42A9D0DD4A9F}" type="slidenum">
              <a:rPr lang="nb-NO" smtClean="0"/>
              <a:pPr/>
              <a:t>15</a:t>
            </a:fld>
            <a:endParaRPr lang="nb-NO" dirty="0"/>
          </a:p>
        </p:txBody>
      </p:sp>
      <p:pic>
        <p:nvPicPr>
          <p:cNvPr id="8" name="Picture 7">
            <a:extLst>
              <a:ext uri="{FF2B5EF4-FFF2-40B4-BE49-F238E27FC236}">
                <a16:creationId xmlns:a16="http://schemas.microsoft.com/office/drawing/2014/main" id="{819BCB8E-8B96-CE3C-EE00-A93E319EFF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1412" y="3716708"/>
            <a:ext cx="4153664" cy="2358710"/>
          </a:xfrm>
          <a:prstGeom prst="rect">
            <a:avLst/>
          </a:prstGeom>
        </p:spPr>
      </p:pic>
      <p:pic>
        <p:nvPicPr>
          <p:cNvPr id="9" name="Picture 6">
            <a:extLst>
              <a:ext uri="{FF2B5EF4-FFF2-40B4-BE49-F238E27FC236}">
                <a16:creationId xmlns:a16="http://schemas.microsoft.com/office/drawing/2014/main" id="{68B23865-8DA7-8A00-894D-9C8BBA6621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3281" y="1260977"/>
            <a:ext cx="3799364" cy="4813384"/>
          </a:xfrm>
          <a:prstGeom prst="rect">
            <a:avLst/>
          </a:prstGeom>
        </p:spPr>
      </p:pic>
      <p:sp>
        <p:nvSpPr>
          <p:cNvPr id="6" name="Rectangle 5">
            <a:extLst>
              <a:ext uri="{FF2B5EF4-FFF2-40B4-BE49-F238E27FC236}">
                <a16:creationId xmlns:a16="http://schemas.microsoft.com/office/drawing/2014/main" id="{C923A930-2294-A11A-4D00-AC6BDEEEFA91}"/>
              </a:ext>
            </a:extLst>
          </p:cNvPr>
          <p:cNvSpPr/>
          <p:nvPr/>
        </p:nvSpPr>
        <p:spPr>
          <a:xfrm>
            <a:off x="8373481" y="6288359"/>
            <a:ext cx="3627524" cy="182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global curvature responses are with flooded global hysteresis</a:t>
            </a:r>
          </a:p>
        </p:txBody>
      </p:sp>
      <p:pic>
        <p:nvPicPr>
          <p:cNvPr id="7" name="Picture 6">
            <a:extLst>
              <a:ext uri="{FF2B5EF4-FFF2-40B4-BE49-F238E27FC236}">
                <a16:creationId xmlns:a16="http://schemas.microsoft.com/office/drawing/2014/main" id="{FDCAF932-2905-4EF3-73B7-1CC56653DFC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31554" y="138091"/>
            <a:ext cx="3305724" cy="1582025"/>
          </a:xfrm>
          <a:prstGeom prst="rect">
            <a:avLst/>
          </a:prstGeom>
        </p:spPr>
      </p:pic>
    </p:spTree>
    <p:extLst>
      <p:ext uri="{BB962C8B-B14F-4D97-AF65-F5344CB8AC3E}">
        <p14:creationId xmlns:p14="http://schemas.microsoft.com/office/powerpoint/2010/main" val="4281019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85F2A-0D7A-1062-D9B2-F460631A6E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67682-A5EE-39BE-5B95-24E8916AFA02}"/>
              </a:ext>
            </a:extLst>
          </p:cNvPr>
          <p:cNvSpPr>
            <a:spLocks noGrp="1"/>
          </p:cNvSpPr>
          <p:nvPr>
            <p:ph type="title"/>
          </p:nvPr>
        </p:nvSpPr>
        <p:spPr>
          <a:xfrm>
            <a:off x="1907584" y="427169"/>
            <a:ext cx="8106895" cy="507960"/>
          </a:xfrm>
        </p:spPr>
        <p:txBody>
          <a:bodyPr/>
          <a:lstStyle/>
          <a:p>
            <a:r>
              <a:rPr lang="en-US" dirty="0"/>
              <a:t>Global TDP Slugging Response</a:t>
            </a:r>
          </a:p>
        </p:txBody>
      </p:sp>
      <p:sp>
        <p:nvSpPr>
          <p:cNvPr id="3" name="Content Placeholder 2">
            <a:extLst>
              <a:ext uri="{FF2B5EF4-FFF2-40B4-BE49-F238E27FC236}">
                <a16:creationId xmlns:a16="http://schemas.microsoft.com/office/drawing/2014/main" id="{CBB70D87-A42D-AAD8-ACFD-F026110E5194}"/>
              </a:ext>
            </a:extLst>
          </p:cNvPr>
          <p:cNvSpPr>
            <a:spLocks noGrp="1"/>
          </p:cNvSpPr>
          <p:nvPr>
            <p:ph sz="half" idx="1"/>
          </p:nvPr>
        </p:nvSpPr>
        <p:spPr>
          <a:xfrm>
            <a:off x="180257" y="1446183"/>
            <a:ext cx="2078312" cy="4237511"/>
          </a:xfrm>
        </p:spPr>
        <p:txBody>
          <a:bodyPr/>
          <a:lstStyle/>
          <a:p>
            <a:pPr marL="0">
              <a:spcBef>
                <a:spcPts val="1200"/>
              </a:spcBef>
              <a:tabLst>
                <a:tab pos="540385" algn="l"/>
              </a:tabLst>
            </a:pPr>
            <a:r>
              <a:rPr lang="en-US" dirty="0">
                <a:latin typeface="+mj-lt"/>
              </a:rPr>
              <a:t>Bin 4 Test NC: Terrain slugging</a:t>
            </a:r>
          </a:p>
          <a:p>
            <a:pPr marL="0">
              <a:spcBef>
                <a:spcPts val="1200"/>
              </a:spcBef>
              <a:tabLst>
                <a:tab pos="540385" algn="l"/>
              </a:tabLst>
            </a:pPr>
            <a:r>
              <a:rPr lang="en-US" dirty="0">
                <a:latin typeface="+mj-lt"/>
              </a:rPr>
              <a:t>Vertical movement of SAG is 20m</a:t>
            </a:r>
          </a:p>
          <a:p>
            <a:pPr marL="0">
              <a:spcBef>
                <a:spcPts val="1200"/>
              </a:spcBef>
              <a:tabLst>
                <a:tab pos="540385" algn="l"/>
              </a:tabLst>
            </a:pPr>
            <a:r>
              <a:rPr lang="en-US" dirty="0">
                <a:latin typeface="+mj-lt"/>
              </a:rPr>
              <a:t>SAG clearance ranges from 27m to peak at 41m</a:t>
            </a:r>
          </a:p>
          <a:p>
            <a:pPr marL="0">
              <a:spcBef>
                <a:spcPts val="1200"/>
              </a:spcBef>
              <a:tabLst>
                <a:tab pos="540385" algn="l"/>
              </a:tabLst>
            </a:pPr>
            <a:endParaRPr lang="en-US" dirty="0">
              <a:latin typeface="+mj-lt"/>
            </a:endParaRPr>
          </a:p>
          <a:p>
            <a:pPr marL="197327" lvl="1">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3A789E21-CEEA-3FBF-873F-D807DB5E1A54}"/>
              </a:ext>
            </a:extLst>
          </p:cNvPr>
          <p:cNvSpPr>
            <a:spLocks noGrp="1"/>
          </p:cNvSpPr>
          <p:nvPr>
            <p:ph type="sldNum" sz="quarter" idx="18"/>
          </p:nvPr>
        </p:nvSpPr>
        <p:spPr/>
        <p:txBody>
          <a:bodyPr/>
          <a:lstStyle/>
          <a:p>
            <a:fld id="{7A3F00B2-786C-401B-9EB3-42A9D0DD4A9F}" type="slidenum">
              <a:rPr lang="nb-NO" smtClean="0"/>
              <a:pPr/>
              <a:t>16</a:t>
            </a:fld>
            <a:endParaRPr lang="nb-NO" dirty="0"/>
          </a:p>
        </p:txBody>
      </p:sp>
      <p:pic>
        <p:nvPicPr>
          <p:cNvPr id="13" name="Picture 12">
            <a:extLst>
              <a:ext uri="{FF2B5EF4-FFF2-40B4-BE49-F238E27FC236}">
                <a16:creationId xmlns:a16="http://schemas.microsoft.com/office/drawing/2014/main" id="{E5769D8D-19B5-D280-1A45-3021C3E37BD7}"/>
              </a:ext>
            </a:extLst>
          </p:cNvPr>
          <p:cNvPicPr>
            <a:picLocks noChangeAspect="1"/>
          </p:cNvPicPr>
          <p:nvPr/>
        </p:nvPicPr>
        <p:blipFill>
          <a:blip r:embed="rId2"/>
          <a:stretch>
            <a:fillRect/>
          </a:stretch>
        </p:blipFill>
        <p:spPr>
          <a:xfrm>
            <a:off x="5234258" y="3377002"/>
            <a:ext cx="4475767" cy="3451288"/>
          </a:xfrm>
          <a:prstGeom prst="rect">
            <a:avLst/>
          </a:prstGeom>
        </p:spPr>
      </p:pic>
      <p:pic>
        <p:nvPicPr>
          <p:cNvPr id="15" name="Picture 14">
            <a:extLst>
              <a:ext uri="{FF2B5EF4-FFF2-40B4-BE49-F238E27FC236}">
                <a16:creationId xmlns:a16="http://schemas.microsoft.com/office/drawing/2014/main" id="{30EB5EE9-1469-2B09-8E13-FD0507306BD3}"/>
              </a:ext>
            </a:extLst>
          </p:cNvPr>
          <p:cNvPicPr>
            <a:picLocks noChangeAspect="1"/>
          </p:cNvPicPr>
          <p:nvPr/>
        </p:nvPicPr>
        <p:blipFill>
          <a:blip r:embed="rId3"/>
          <a:stretch>
            <a:fillRect/>
          </a:stretch>
        </p:blipFill>
        <p:spPr>
          <a:xfrm>
            <a:off x="610656" y="3377002"/>
            <a:ext cx="4478274" cy="3450218"/>
          </a:xfrm>
          <a:prstGeom prst="rect">
            <a:avLst/>
          </a:prstGeom>
        </p:spPr>
      </p:pic>
      <p:pic>
        <p:nvPicPr>
          <p:cNvPr id="16" name="Picture 15">
            <a:extLst>
              <a:ext uri="{FF2B5EF4-FFF2-40B4-BE49-F238E27FC236}">
                <a16:creationId xmlns:a16="http://schemas.microsoft.com/office/drawing/2014/main" id="{0BC9CB24-233B-1C20-D24A-E918E9C711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268982" y="1058787"/>
            <a:ext cx="4728432" cy="2927125"/>
          </a:xfrm>
          <a:prstGeom prst="rect">
            <a:avLst/>
          </a:prstGeom>
        </p:spPr>
      </p:pic>
      <p:pic>
        <p:nvPicPr>
          <p:cNvPr id="17" name="Picture 16">
            <a:extLst>
              <a:ext uri="{FF2B5EF4-FFF2-40B4-BE49-F238E27FC236}">
                <a16:creationId xmlns:a16="http://schemas.microsoft.com/office/drawing/2014/main" id="{62074622-5E9A-38F1-5CDB-F6E24BD1E4FC}"/>
              </a:ext>
            </a:extLst>
          </p:cNvPr>
          <p:cNvPicPr>
            <a:picLocks noChangeAspect="1"/>
          </p:cNvPicPr>
          <p:nvPr/>
        </p:nvPicPr>
        <p:blipFill>
          <a:blip r:embed="rId6"/>
          <a:stretch>
            <a:fillRect/>
          </a:stretch>
        </p:blipFill>
        <p:spPr>
          <a:xfrm>
            <a:off x="2481975" y="1061856"/>
            <a:ext cx="4728432" cy="2924056"/>
          </a:xfrm>
          <a:prstGeom prst="rect">
            <a:avLst/>
          </a:prstGeom>
        </p:spPr>
      </p:pic>
    </p:spTree>
    <p:extLst>
      <p:ext uri="{BB962C8B-B14F-4D97-AF65-F5344CB8AC3E}">
        <p14:creationId xmlns:p14="http://schemas.microsoft.com/office/powerpoint/2010/main" val="2583860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19F0E-EDA0-9AEF-19F9-524957188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24D34-A725-F44D-5617-3BDC25867CA6}"/>
              </a:ext>
            </a:extLst>
          </p:cNvPr>
          <p:cNvSpPr>
            <a:spLocks noGrp="1"/>
          </p:cNvSpPr>
          <p:nvPr>
            <p:ph type="title"/>
          </p:nvPr>
        </p:nvSpPr>
        <p:spPr>
          <a:xfrm>
            <a:off x="1907584" y="427169"/>
            <a:ext cx="8106895" cy="507960"/>
          </a:xfrm>
        </p:spPr>
        <p:txBody>
          <a:bodyPr/>
          <a:lstStyle/>
          <a:p>
            <a:r>
              <a:rPr lang="en-US" dirty="0"/>
              <a:t>Global TDP Slugging Response</a:t>
            </a:r>
          </a:p>
        </p:txBody>
      </p:sp>
      <p:sp>
        <p:nvSpPr>
          <p:cNvPr id="3" name="Content Placeholder 2">
            <a:extLst>
              <a:ext uri="{FF2B5EF4-FFF2-40B4-BE49-F238E27FC236}">
                <a16:creationId xmlns:a16="http://schemas.microsoft.com/office/drawing/2014/main" id="{95BBBD3C-B0CA-A95C-84C0-D2D2DA459E6D}"/>
              </a:ext>
            </a:extLst>
          </p:cNvPr>
          <p:cNvSpPr>
            <a:spLocks noGrp="1"/>
          </p:cNvSpPr>
          <p:nvPr>
            <p:ph sz="half" idx="1"/>
          </p:nvPr>
        </p:nvSpPr>
        <p:spPr>
          <a:xfrm>
            <a:off x="627961" y="1729647"/>
            <a:ext cx="3944485" cy="4237511"/>
          </a:xfrm>
        </p:spPr>
        <p:txBody>
          <a:bodyPr/>
          <a:lstStyle/>
          <a:p>
            <a:pPr marL="0">
              <a:spcBef>
                <a:spcPts val="1200"/>
              </a:spcBef>
              <a:tabLst>
                <a:tab pos="540385" algn="l"/>
              </a:tabLst>
            </a:pPr>
            <a:r>
              <a:rPr lang="en-US" dirty="0">
                <a:latin typeface="+mj-lt"/>
              </a:rPr>
              <a:t>Bin 4 Test: Terrain slugging</a:t>
            </a:r>
          </a:p>
          <a:p>
            <a:pPr marL="0">
              <a:spcBef>
                <a:spcPts val="1200"/>
              </a:spcBef>
              <a:tabLst>
                <a:tab pos="540385" algn="l"/>
              </a:tabLst>
            </a:pPr>
            <a:r>
              <a:rPr lang="en-US" dirty="0">
                <a:latin typeface="+mj-lt"/>
              </a:rPr>
              <a:t>Low fatigue life</a:t>
            </a:r>
          </a:p>
          <a:p>
            <a:pPr marL="197327" lvl="1">
              <a:spcBef>
                <a:spcPts val="1200"/>
              </a:spcBef>
              <a:tabLst>
                <a:tab pos="540385" algn="l"/>
              </a:tabLst>
            </a:pPr>
            <a:r>
              <a:rPr lang="en-US" dirty="0">
                <a:latin typeface="+mj-lt"/>
              </a:rPr>
              <a:t>Two slugs during 3 hours. </a:t>
            </a:r>
          </a:p>
          <a:p>
            <a:pPr marL="0" algn="just">
              <a:spcBef>
                <a:spcPts val="1200"/>
              </a:spcBef>
              <a:tabLst>
                <a:tab pos="540385" algn="l"/>
              </a:tabLst>
            </a:pPr>
            <a:endParaRPr lang="en-US" dirty="0">
              <a:latin typeface="+mj-lt"/>
            </a:endParaRP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B13030E1-7164-97AC-B3C8-2A5908BC6650}"/>
              </a:ext>
            </a:extLst>
          </p:cNvPr>
          <p:cNvSpPr>
            <a:spLocks noGrp="1"/>
          </p:cNvSpPr>
          <p:nvPr>
            <p:ph type="sldNum" sz="quarter" idx="18"/>
          </p:nvPr>
        </p:nvSpPr>
        <p:spPr/>
        <p:txBody>
          <a:bodyPr/>
          <a:lstStyle/>
          <a:p>
            <a:fld id="{7A3F00B2-786C-401B-9EB3-42A9D0DD4A9F}" type="slidenum">
              <a:rPr lang="nb-NO" smtClean="0"/>
              <a:pPr/>
              <a:t>17</a:t>
            </a:fld>
            <a:endParaRPr lang="nb-NO" dirty="0"/>
          </a:p>
        </p:txBody>
      </p:sp>
      <p:pic>
        <p:nvPicPr>
          <p:cNvPr id="8" name="Picture 7">
            <a:extLst>
              <a:ext uri="{FF2B5EF4-FFF2-40B4-BE49-F238E27FC236}">
                <a16:creationId xmlns:a16="http://schemas.microsoft.com/office/drawing/2014/main" id="{3555846C-AE77-EC23-DA74-F88E9DB9FEF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1412" y="3716708"/>
            <a:ext cx="4153664" cy="2358711"/>
          </a:xfrm>
          <a:prstGeom prst="rect">
            <a:avLst/>
          </a:prstGeom>
        </p:spPr>
      </p:pic>
      <p:pic>
        <p:nvPicPr>
          <p:cNvPr id="9" name="Picture 6">
            <a:extLst>
              <a:ext uri="{FF2B5EF4-FFF2-40B4-BE49-F238E27FC236}">
                <a16:creationId xmlns:a16="http://schemas.microsoft.com/office/drawing/2014/main" id="{3EDCAC13-4031-5C15-B86D-1E5D9146C3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3281" y="1260977"/>
            <a:ext cx="3799364" cy="4813384"/>
          </a:xfrm>
          <a:prstGeom prst="rect">
            <a:avLst/>
          </a:prstGeom>
        </p:spPr>
      </p:pic>
      <p:sp>
        <p:nvSpPr>
          <p:cNvPr id="6" name="Rectangle 5">
            <a:extLst>
              <a:ext uri="{FF2B5EF4-FFF2-40B4-BE49-F238E27FC236}">
                <a16:creationId xmlns:a16="http://schemas.microsoft.com/office/drawing/2014/main" id="{4A56D90A-762C-E923-4AFE-0358E2EEBE3C}"/>
              </a:ext>
            </a:extLst>
          </p:cNvPr>
          <p:cNvSpPr/>
          <p:nvPr/>
        </p:nvSpPr>
        <p:spPr>
          <a:xfrm>
            <a:off x="8373481" y="6288359"/>
            <a:ext cx="3627524" cy="182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global curvature responses are with flooded global hysteresis</a:t>
            </a:r>
          </a:p>
        </p:txBody>
      </p:sp>
      <p:pic>
        <p:nvPicPr>
          <p:cNvPr id="7" name="Picture 6">
            <a:extLst>
              <a:ext uri="{FF2B5EF4-FFF2-40B4-BE49-F238E27FC236}">
                <a16:creationId xmlns:a16="http://schemas.microsoft.com/office/drawing/2014/main" id="{EB9E6442-162A-3671-4033-6D04061268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31554" y="138091"/>
            <a:ext cx="3305724" cy="1582025"/>
          </a:xfrm>
          <a:prstGeom prst="rect">
            <a:avLst/>
          </a:prstGeom>
        </p:spPr>
      </p:pic>
    </p:spTree>
    <p:extLst>
      <p:ext uri="{BB962C8B-B14F-4D97-AF65-F5344CB8AC3E}">
        <p14:creationId xmlns:p14="http://schemas.microsoft.com/office/powerpoint/2010/main" val="1389865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C7427-9BEC-E412-B8CA-40A302C57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6EDBF-19DA-A660-CF68-CB5115BF03CD}"/>
              </a:ext>
            </a:extLst>
          </p:cNvPr>
          <p:cNvSpPr>
            <a:spLocks noGrp="1"/>
          </p:cNvSpPr>
          <p:nvPr>
            <p:ph type="title"/>
          </p:nvPr>
        </p:nvSpPr>
        <p:spPr>
          <a:xfrm>
            <a:off x="1907584" y="427169"/>
            <a:ext cx="8106895" cy="507960"/>
          </a:xfrm>
        </p:spPr>
        <p:txBody>
          <a:bodyPr/>
          <a:lstStyle/>
          <a:p>
            <a:r>
              <a:rPr lang="en-US" dirty="0"/>
              <a:t>Global TDP Slugging Response</a:t>
            </a:r>
          </a:p>
        </p:txBody>
      </p:sp>
      <p:sp>
        <p:nvSpPr>
          <p:cNvPr id="3" name="Content Placeholder 2">
            <a:extLst>
              <a:ext uri="{FF2B5EF4-FFF2-40B4-BE49-F238E27FC236}">
                <a16:creationId xmlns:a16="http://schemas.microsoft.com/office/drawing/2014/main" id="{1B989849-63A5-B3F4-A3C1-93FE98DBC8B4}"/>
              </a:ext>
            </a:extLst>
          </p:cNvPr>
          <p:cNvSpPr>
            <a:spLocks noGrp="1"/>
          </p:cNvSpPr>
          <p:nvPr>
            <p:ph sz="half" idx="1"/>
          </p:nvPr>
        </p:nvSpPr>
        <p:spPr>
          <a:xfrm>
            <a:off x="627961" y="1729647"/>
            <a:ext cx="3944485" cy="4237511"/>
          </a:xfrm>
        </p:spPr>
        <p:txBody>
          <a:bodyPr/>
          <a:lstStyle/>
          <a:p>
            <a:pPr marL="0">
              <a:spcBef>
                <a:spcPts val="1200"/>
              </a:spcBef>
              <a:tabLst>
                <a:tab pos="540385" algn="l"/>
              </a:tabLst>
            </a:pPr>
            <a:r>
              <a:rPr lang="en-US" dirty="0">
                <a:latin typeface="+mj-lt"/>
              </a:rPr>
              <a:t>Bin 4 Test GL: Hydrodynamic slugging</a:t>
            </a:r>
          </a:p>
          <a:p>
            <a:pPr marL="0">
              <a:spcBef>
                <a:spcPts val="1200"/>
              </a:spcBef>
              <a:tabLst>
                <a:tab pos="540385" algn="l"/>
              </a:tabLst>
            </a:pPr>
            <a:r>
              <a:rPr lang="en-US" dirty="0">
                <a:latin typeface="+mj-lt"/>
              </a:rPr>
              <a:t>Low fatigue life</a:t>
            </a:r>
          </a:p>
          <a:p>
            <a:pPr marL="0" algn="just">
              <a:spcBef>
                <a:spcPts val="1200"/>
              </a:spcBef>
              <a:tabLst>
                <a:tab pos="540385" algn="l"/>
              </a:tabLst>
            </a:pPr>
            <a:endParaRPr lang="en-US" dirty="0">
              <a:latin typeface="+mj-lt"/>
            </a:endParaRP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FD18E8E2-D36A-D890-2D0E-AD1C6FC582C7}"/>
              </a:ext>
            </a:extLst>
          </p:cNvPr>
          <p:cNvSpPr>
            <a:spLocks noGrp="1"/>
          </p:cNvSpPr>
          <p:nvPr>
            <p:ph type="sldNum" sz="quarter" idx="18"/>
          </p:nvPr>
        </p:nvSpPr>
        <p:spPr/>
        <p:txBody>
          <a:bodyPr/>
          <a:lstStyle/>
          <a:p>
            <a:fld id="{7A3F00B2-786C-401B-9EB3-42A9D0DD4A9F}" type="slidenum">
              <a:rPr lang="nb-NO" smtClean="0"/>
              <a:pPr/>
              <a:t>18</a:t>
            </a:fld>
            <a:endParaRPr lang="nb-NO" dirty="0"/>
          </a:p>
        </p:txBody>
      </p:sp>
      <p:pic>
        <p:nvPicPr>
          <p:cNvPr id="8" name="Picture 7">
            <a:extLst>
              <a:ext uri="{FF2B5EF4-FFF2-40B4-BE49-F238E27FC236}">
                <a16:creationId xmlns:a16="http://schemas.microsoft.com/office/drawing/2014/main" id="{399747E5-C7ED-F312-6F39-591C72862D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1412" y="3716708"/>
            <a:ext cx="4153665" cy="2358711"/>
          </a:xfrm>
          <a:prstGeom prst="rect">
            <a:avLst/>
          </a:prstGeom>
        </p:spPr>
      </p:pic>
      <p:pic>
        <p:nvPicPr>
          <p:cNvPr id="9" name="Picture 6">
            <a:extLst>
              <a:ext uri="{FF2B5EF4-FFF2-40B4-BE49-F238E27FC236}">
                <a16:creationId xmlns:a16="http://schemas.microsoft.com/office/drawing/2014/main" id="{F28BF081-4AAD-BB27-AEEF-3A69FB490F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3281" y="1260977"/>
            <a:ext cx="3799365" cy="4813384"/>
          </a:xfrm>
          <a:prstGeom prst="rect">
            <a:avLst/>
          </a:prstGeom>
        </p:spPr>
      </p:pic>
      <p:sp>
        <p:nvSpPr>
          <p:cNvPr id="6" name="Rectangle 5">
            <a:extLst>
              <a:ext uri="{FF2B5EF4-FFF2-40B4-BE49-F238E27FC236}">
                <a16:creationId xmlns:a16="http://schemas.microsoft.com/office/drawing/2014/main" id="{41C68B93-341C-9729-C7FB-03F5BB58B5FE}"/>
              </a:ext>
            </a:extLst>
          </p:cNvPr>
          <p:cNvSpPr/>
          <p:nvPr/>
        </p:nvSpPr>
        <p:spPr>
          <a:xfrm>
            <a:off x="8373481" y="6288359"/>
            <a:ext cx="3627524" cy="182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global curvature responses are with flooded global hysteresis</a:t>
            </a:r>
          </a:p>
        </p:txBody>
      </p:sp>
      <p:pic>
        <p:nvPicPr>
          <p:cNvPr id="7" name="Picture 6">
            <a:extLst>
              <a:ext uri="{FF2B5EF4-FFF2-40B4-BE49-F238E27FC236}">
                <a16:creationId xmlns:a16="http://schemas.microsoft.com/office/drawing/2014/main" id="{7016DBB4-8378-49A7-7755-2B8237DA0E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31554" y="138091"/>
            <a:ext cx="3305724" cy="1582025"/>
          </a:xfrm>
          <a:prstGeom prst="rect">
            <a:avLst/>
          </a:prstGeom>
        </p:spPr>
      </p:pic>
    </p:spTree>
    <p:extLst>
      <p:ext uri="{BB962C8B-B14F-4D97-AF65-F5344CB8AC3E}">
        <p14:creationId xmlns:p14="http://schemas.microsoft.com/office/powerpoint/2010/main" val="413209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81557-0B91-C393-C82B-F8DED5E5E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75159-9C27-ADFC-78E4-AF7DCDD82220}"/>
              </a:ext>
            </a:extLst>
          </p:cNvPr>
          <p:cNvSpPr>
            <a:spLocks noGrp="1"/>
          </p:cNvSpPr>
          <p:nvPr>
            <p:ph type="title"/>
          </p:nvPr>
        </p:nvSpPr>
        <p:spPr>
          <a:xfrm>
            <a:off x="1907584" y="427169"/>
            <a:ext cx="8106895" cy="507960"/>
          </a:xfrm>
        </p:spPr>
        <p:txBody>
          <a:bodyPr/>
          <a:lstStyle/>
          <a:p>
            <a:r>
              <a:rPr lang="en-US" dirty="0"/>
              <a:t>Global TDP Slugging Response</a:t>
            </a:r>
          </a:p>
        </p:txBody>
      </p:sp>
      <p:sp>
        <p:nvSpPr>
          <p:cNvPr id="3" name="Content Placeholder 2">
            <a:extLst>
              <a:ext uri="{FF2B5EF4-FFF2-40B4-BE49-F238E27FC236}">
                <a16:creationId xmlns:a16="http://schemas.microsoft.com/office/drawing/2014/main" id="{EB45759F-3921-8640-B7C7-FF1A3602CEF6}"/>
              </a:ext>
            </a:extLst>
          </p:cNvPr>
          <p:cNvSpPr>
            <a:spLocks noGrp="1"/>
          </p:cNvSpPr>
          <p:nvPr>
            <p:ph sz="half" idx="1"/>
          </p:nvPr>
        </p:nvSpPr>
        <p:spPr>
          <a:xfrm>
            <a:off x="627961" y="1729647"/>
            <a:ext cx="3944485" cy="4237511"/>
          </a:xfrm>
        </p:spPr>
        <p:txBody>
          <a:bodyPr/>
          <a:lstStyle/>
          <a:p>
            <a:pPr marL="0">
              <a:spcBef>
                <a:spcPts val="1200"/>
              </a:spcBef>
              <a:tabLst>
                <a:tab pos="540385" algn="l"/>
              </a:tabLst>
            </a:pPr>
            <a:r>
              <a:rPr lang="en-US" dirty="0">
                <a:latin typeface="+mj-lt"/>
              </a:rPr>
              <a:t>Bin 5 Test LR: Terrain slugging</a:t>
            </a:r>
          </a:p>
          <a:p>
            <a:pPr marL="0">
              <a:spcBef>
                <a:spcPts val="1200"/>
              </a:spcBef>
              <a:tabLst>
                <a:tab pos="540385" algn="l"/>
              </a:tabLst>
            </a:pPr>
            <a:r>
              <a:rPr lang="en-US" dirty="0">
                <a:latin typeface="+mj-lt"/>
              </a:rPr>
              <a:t>High </a:t>
            </a:r>
            <a:r>
              <a:rPr lang="en-US">
                <a:latin typeface="+mj-lt"/>
              </a:rPr>
              <a:t>fatigue life</a:t>
            </a:r>
            <a:endParaRPr lang="en-US" dirty="0">
              <a:latin typeface="+mj-lt"/>
            </a:endParaRPr>
          </a:p>
          <a:p>
            <a:pPr marL="0">
              <a:spcBef>
                <a:spcPts val="1200"/>
              </a:spcBef>
              <a:tabLst>
                <a:tab pos="540385" algn="l"/>
              </a:tabLst>
            </a:pPr>
            <a:r>
              <a:rPr lang="en-US" dirty="0">
                <a:latin typeface="+mj-lt"/>
              </a:rPr>
              <a:t>Slightly lower fatigue life is found in TDP versus SAG/hot spot for curvature/mixture density</a:t>
            </a: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C0C0D476-6009-0B4B-ACFC-57E3C5B63F20}"/>
              </a:ext>
            </a:extLst>
          </p:cNvPr>
          <p:cNvSpPr>
            <a:spLocks noGrp="1"/>
          </p:cNvSpPr>
          <p:nvPr>
            <p:ph type="sldNum" sz="quarter" idx="18"/>
          </p:nvPr>
        </p:nvSpPr>
        <p:spPr/>
        <p:txBody>
          <a:bodyPr/>
          <a:lstStyle/>
          <a:p>
            <a:fld id="{7A3F00B2-786C-401B-9EB3-42A9D0DD4A9F}" type="slidenum">
              <a:rPr lang="nb-NO" smtClean="0"/>
              <a:pPr/>
              <a:t>19</a:t>
            </a:fld>
            <a:endParaRPr lang="nb-NO" dirty="0"/>
          </a:p>
        </p:txBody>
      </p:sp>
      <p:pic>
        <p:nvPicPr>
          <p:cNvPr id="8" name="Picture 7">
            <a:extLst>
              <a:ext uri="{FF2B5EF4-FFF2-40B4-BE49-F238E27FC236}">
                <a16:creationId xmlns:a16="http://schemas.microsoft.com/office/drawing/2014/main" id="{91E5F73B-8A45-29D2-E56E-2113307BEC1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1412" y="3716708"/>
            <a:ext cx="4153664" cy="2358710"/>
          </a:xfrm>
          <a:prstGeom prst="rect">
            <a:avLst/>
          </a:prstGeom>
        </p:spPr>
      </p:pic>
      <p:pic>
        <p:nvPicPr>
          <p:cNvPr id="7" name="Picture 6">
            <a:extLst>
              <a:ext uri="{FF2B5EF4-FFF2-40B4-BE49-F238E27FC236}">
                <a16:creationId xmlns:a16="http://schemas.microsoft.com/office/drawing/2014/main" id="{B591D639-6A01-3110-063E-2FED02EA09BD}"/>
              </a:ext>
            </a:extLst>
          </p:cNvPr>
          <p:cNvPicPr>
            <a:picLocks noChangeAspect="1"/>
          </p:cNvPicPr>
          <p:nvPr/>
        </p:nvPicPr>
        <p:blipFill>
          <a:blip r:embed="rId4"/>
          <a:stretch>
            <a:fillRect/>
          </a:stretch>
        </p:blipFill>
        <p:spPr>
          <a:xfrm>
            <a:off x="4572446" y="1346103"/>
            <a:ext cx="3748295" cy="2317940"/>
          </a:xfrm>
          <a:prstGeom prst="rect">
            <a:avLst/>
          </a:prstGeom>
        </p:spPr>
      </p:pic>
      <p:pic>
        <p:nvPicPr>
          <p:cNvPr id="10" name="Picture 9">
            <a:extLst>
              <a:ext uri="{FF2B5EF4-FFF2-40B4-BE49-F238E27FC236}">
                <a16:creationId xmlns:a16="http://schemas.microsoft.com/office/drawing/2014/main" id="{E8FC32F3-3687-A9B2-7684-A2D5A98194B0}"/>
              </a:ext>
            </a:extLst>
          </p:cNvPr>
          <p:cNvPicPr>
            <a:picLocks noChangeAspect="1"/>
          </p:cNvPicPr>
          <p:nvPr/>
        </p:nvPicPr>
        <p:blipFill>
          <a:blip r:embed="rId5"/>
          <a:stretch>
            <a:fillRect/>
          </a:stretch>
        </p:blipFill>
        <p:spPr>
          <a:xfrm>
            <a:off x="4572446" y="3768329"/>
            <a:ext cx="3748296" cy="2317941"/>
          </a:xfrm>
          <a:prstGeom prst="rect">
            <a:avLst/>
          </a:prstGeom>
        </p:spPr>
      </p:pic>
      <p:sp>
        <p:nvSpPr>
          <p:cNvPr id="6" name="Rectangle 5">
            <a:extLst>
              <a:ext uri="{FF2B5EF4-FFF2-40B4-BE49-F238E27FC236}">
                <a16:creationId xmlns:a16="http://schemas.microsoft.com/office/drawing/2014/main" id="{F6D026CA-88B8-F693-189A-0923FA904CF2}"/>
              </a:ext>
            </a:extLst>
          </p:cNvPr>
          <p:cNvSpPr/>
          <p:nvPr/>
        </p:nvSpPr>
        <p:spPr>
          <a:xfrm>
            <a:off x="8373481" y="6288359"/>
            <a:ext cx="3627524" cy="1825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global curvature responses are with flooded global hysteresis</a:t>
            </a:r>
          </a:p>
        </p:txBody>
      </p:sp>
      <p:pic>
        <p:nvPicPr>
          <p:cNvPr id="4" name="Picture 3">
            <a:extLst>
              <a:ext uri="{FF2B5EF4-FFF2-40B4-BE49-F238E27FC236}">
                <a16:creationId xmlns:a16="http://schemas.microsoft.com/office/drawing/2014/main" id="{1CA9AFAE-AC84-0B5C-8693-D53CBAEB8BA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631554" y="138091"/>
            <a:ext cx="3305724" cy="1582025"/>
          </a:xfrm>
          <a:prstGeom prst="rect">
            <a:avLst/>
          </a:prstGeom>
        </p:spPr>
      </p:pic>
    </p:spTree>
    <p:extLst>
      <p:ext uri="{BB962C8B-B14F-4D97-AF65-F5344CB8AC3E}">
        <p14:creationId xmlns:p14="http://schemas.microsoft.com/office/powerpoint/2010/main" val="105725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F2AE-A002-4F77-A3DE-9E37D5FC17E2}"/>
              </a:ext>
            </a:extLst>
          </p:cNvPr>
          <p:cNvSpPr>
            <a:spLocks noGrp="1"/>
          </p:cNvSpPr>
          <p:nvPr>
            <p:ph type="title"/>
          </p:nvPr>
        </p:nvSpPr>
        <p:spPr/>
        <p:txBody>
          <a:bodyPr/>
          <a:lstStyle/>
          <a:p>
            <a:r>
              <a:rPr lang="en-US" dirty="0"/>
              <a:t>Slug Fatigue - Scope</a:t>
            </a:r>
          </a:p>
        </p:txBody>
      </p:sp>
      <p:sp>
        <p:nvSpPr>
          <p:cNvPr id="3" name="Content Placeholder 2">
            <a:extLst>
              <a:ext uri="{FF2B5EF4-FFF2-40B4-BE49-F238E27FC236}">
                <a16:creationId xmlns:a16="http://schemas.microsoft.com/office/drawing/2014/main" id="{70C9CAAB-6955-4337-B190-AA5676E42121}"/>
              </a:ext>
            </a:extLst>
          </p:cNvPr>
          <p:cNvSpPr>
            <a:spLocks noGrp="1"/>
          </p:cNvSpPr>
          <p:nvPr>
            <p:ph sz="half" idx="1"/>
          </p:nvPr>
        </p:nvSpPr>
        <p:spPr>
          <a:xfrm>
            <a:off x="274577" y="1648313"/>
            <a:ext cx="5625291" cy="4458226"/>
          </a:xfrm>
        </p:spPr>
        <p:txBody>
          <a:bodyPr/>
          <a:lstStyle/>
          <a:p>
            <a:pPr marL="0" marR="0" algn="just">
              <a:spcBef>
                <a:spcPts val="1200"/>
              </a:spcBef>
              <a:spcAft>
                <a:spcPts val="0"/>
              </a:spcAft>
              <a:tabLst>
                <a:tab pos="540385" algn="l"/>
              </a:tabLst>
            </a:pPr>
            <a:r>
              <a:rPr lang="en-US" dirty="0">
                <a:effectLst/>
                <a:latin typeface="+mj-lt"/>
                <a:ea typeface="PMingLiU" panose="02020500000000000000" pitchFamily="18" charset="-120"/>
              </a:rPr>
              <a:t>Slugging mixture density series data will be provided for different longitudinal locations of the riser. </a:t>
            </a:r>
          </a:p>
          <a:p>
            <a:pPr marL="0" marR="0" algn="just">
              <a:spcBef>
                <a:spcPts val="1200"/>
              </a:spcBef>
              <a:spcAft>
                <a:spcPts val="0"/>
              </a:spcAft>
              <a:tabLst>
                <a:tab pos="540385" algn="l"/>
              </a:tabLst>
            </a:pPr>
            <a:r>
              <a:rPr lang="en-US" dirty="0">
                <a:effectLst/>
                <a:latin typeface="+mj-lt"/>
                <a:ea typeface="PMingLiU" panose="02020500000000000000" pitchFamily="18" charset="-120"/>
              </a:rPr>
              <a:t>6 flow scenarios </a:t>
            </a:r>
          </a:p>
          <a:p>
            <a:pPr marL="0" algn="just">
              <a:spcBef>
                <a:spcPts val="1200"/>
              </a:spcBef>
              <a:tabLst>
                <a:tab pos="540385" algn="l"/>
              </a:tabLst>
            </a:pPr>
            <a:r>
              <a:rPr lang="en-US" dirty="0">
                <a:latin typeface="+mj-lt"/>
                <a:ea typeface="PMingLiU" panose="02020500000000000000" pitchFamily="18" charset="-120"/>
              </a:rPr>
              <a:t>Global analysis of 6 flow scenarios. A 3-hour simulation will be run to find the hot spots for further local fatigue analysis.</a:t>
            </a:r>
          </a:p>
          <a:p>
            <a:pPr marL="0" algn="just">
              <a:spcBef>
                <a:spcPts val="1200"/>
              </a:spcBef>
              <a:tabLst>
                <a:tab pos="540385" algn="l"/>
              </a:tabLst>
            </a:pPr>
            <a:r>
              <a:rPr lang="en-US" dirty="0">
                <a:latin typeface="+mj-lt"/>
                <a:ea typeface="PMingLiU" panose="02020500000000000000" pitchFamily="18" charset="-120"/>
              </a:rPr>
              <a:t>A local BFLEX model will be developed to calculate the tension and curvature to stress transfer functions</a:t>
            </a:r>
          </a:p>
          <a:p>
            <a:pPr marL="0" algn="just">
              <a:spcBef>
                <a:spcPts val="1200"/>
              </a:spcBef>
              <a:tabLst>
                <a:tab pos="540385" algn="l"/>
              </a:tabLst>
            </a:pPr>
            <a:r>
              <a:rPr lang="en-US" dirty="0" err="1">
                <a:latin typeface="+mj-lt"/>
                <a:ea typeface="PMingLiU" panose="02020500000000000000" pitchFamily="18" charset="-120"/>
              </a:rPr>
              <a:t>Flexstress</a:t>
            </a:r>
            <a:r>
              <a:rPr lang="en-US" dirty="0">
                <a:latin typeface="+mj-lt"/>
                <a:ea typeface="PMingLiU" panose="02020500000000000000" pitchFamily="18" charset="-120"/>
              </a:rPr>
              <a:t> is used to determine the stress time series from the curvature time series and calculate fatigue damage for each flow scenario. </a:t>
            </a: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AA2D533D-E751-44F4-AFD8-9434BE2629AA}"/>
              </a:ext>
            </a:extLst>
          </p:cNvPr>
          <p:cNvSpPr>
            <a:spLocks noGrp="1"/>
          </p:cNvSpPr>
          <p:nvPr>
            <p:ph type="sldNum" sz="quarter" idx="18"/>
          </p:nvPr>
        </p:nvSpPr>
        <p:spPr/>
        <p:txBody>
          <a:bodyPr/>
          <a:lstStyle/>
          <a:p>
            <a:fld id="{7A3F00B2-786C-401B-9EB3-42A9D0DD4A9F}" type="slidenum">
              <a:rPr lang="nb-NO" smtClean="0"/>
              <a:pPr/>
              <a:t>2</a:t>
            </a:fld>
            <a:endParaRPr lang="nb-NO" dirty="0"/>
          </a:p>
        </p:txBody>
      </p:sp>
      <p:pic>
        <p:nvPicPr>
          <p:cNvPr id="4" name="Picture 3">
            <a:extLst>
              <a:ext uri="{FF2B5EF4-FFF2-40B4-BE49-F238E27FC236}">
                <a16:creationId xmlns:a16="http://schemas.microsoft.com/office/drawing/2014/main" id="{B6EBAA45-5A52-7DBE-D09E-96EC08ED46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7768" y="1855254"/>
            <a:ext cx="5870482" cy="3392605"/>
          </a:xfrm>
          <a:prstGeom prst="rect">
            <a:avLst/>
          </a:prstGeom>
          <a:noFill/>
        </p:spPr>
      </p:pic>
    </p:spTree>
    <p:extLst>
      <p:ext uri="{BB962C8B-B14F-4D97-AF65-F5344CB8AC3E}">
        <p14:creationId xmlns:p14="http://schemas.microsoft.com/office/powerpoint/2010/main" val="3565743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69A2D-2234-BB14-B104-CFA41E796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7BE384-3E43-FAB5-1FDB-6D099F25E6D2}"/>
              </a:ext>
            </a:extLst>
          </p:cNvPr>
          <p:cNvSpPr>
            <a:spLocks noGrp="1"/>
          </p:cNvSpPr>
          <p:nvPr>
            <p:ph type="title"/>
          </p:nvPr>
        </p:nvSpPr>
        <p:spPr>
          <a:xfrm>
            <a:off x="1907584" y="427169"/>
            <a:ext cx="8106895" cy="507960"/>
          </a:xfrm>
        </p:spPr>
        <p:txBody>
          <a:bodyPr/>
          <a:lstStyle/>
          <a:p>
            <a:r>
              <a:rPr lang="en-US" dirty="0"/>
              <a:t>Slug Fatigue Analysis - Results </a:t>
            </a:r>
          </a:p>
        </p:txBody>
      </p:sp>
      <p:sp>
        <p:nvSpPr>
          <p:cNvPr id="3" name="Content Placeholder 2">
            <a:extLst>
              <a:ext uri="{FF2B5EF4-FFF2-40B4-BE49-F238E27FC236}">
                <a16:creationId xmlns:a16="http://schemas.microsoft.com/office/drawing/2014/main" id="{C24B6E1A-ADFE-5355-30DC-BAE192AE2D77}"/>
              </a:ext>
            </a:extLst>
          </p:cNvPr>
          <p:cNvSpPr>
            <a:spLocks noGrp="1"/>
          </p:cNvSpPr>
          <p:nvPr>
            <p:ph sz="half" idx="1"/>
          </p:nvPr>
        </p:nvSpPr>
        <p:spPr>
          <a:xfrm>
            <a:off x="274577" y="1475883"/>
            <a:ext cx="6651009" cy="4458226"/>
          </a:xfrm>
        </p:spPr>
        <p:txBody>
          <a:bodyPr/>
          <a:lstStyle/>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AAB57ED0-707E-6740-2BB8-13F47B10147D}"/>
              </a:ext>
            </a:extLst>
          </p:cNvPr>
          <p:cNvSpPr>
            <a:spLocks noGrp="1"/>
          </p:cNvSpPr>
          <p:nvPr>
            <p:ph type="sldNum" sz="quarter" idx="18"/>
          </p:nvPr>
        </p:nvSpPr>
        <p:spPr/>
        <p:txBody>
          <a:bodyPr/>
          <a:lstStyle/>
          <a:p>
            <a:fld id="{7A3F00B2-786C-401B-9EB3-42A9D0DD4A9F}" type="slidenum">
              <a:rPr lang="nb-NO" smtClean="0"/>
              <a:pPr/>
              <a:t>20</a:t>
            </a:fld>
            <a:endParaRPr lang="nb-NO" dirty="0"/>
          </a:p>
        </p:txBody>
      </p:sp>
      <p:sp>
        <p:nvSpPr>
          <p:cNvPr id="4" name="Content Placeholder 2">
            <a:extLst>
              <a:ext uri="{FF2B5EF4-FFF2-40B4-BE49-F238E27FC236}">
                <a16:creationId xmlns:a16="http://schemas.microsoft.com/office/drawing/2014/main" id="{A42A38C3-164F-5BC0-9CA4-A0A09B24AF79}"/>
              </a:ext>
            </a:extLst>
          </p:cNvPr>
          <p:cNvSpPr txBox="1">
            <a:spLocks/>
          </p:cNvSpPr>
          <p:nvPr/>
        </p:nvSpPr>
        <p:spPr>
          <a:xfrm>
            <a:off x="715615" y="1475883"/>
            <a:ext cx="6679808" cy="448135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Fatigue results for </a:t>
            </a:r>
            <a:r>
              <a:rPr lang="en-US" sz="1400" b="1" dirty="0"/>
              <a:t>Flooded</a:t>
            </a:r>
            <a:r>
              <a:rPr lang="en-US" sz="1400" dirty="0"/>
              <a:t> Annulus Condition (SN curve 1bar CO2) </a:t>
            </a:r>
            <a:endParaRPr lang="en-US" sz="1300" dirty="0"/>
          </a:p>
          <a:p>
            <a:pPr algn="l"/>
            <a:endParaRPr lang="en-US" sz="1400" dirty="0"/>
          </a:p>
          <a:p>
            <a:pPr marL="0" algn="just">
              <a:spcBef>
                <a:spcPts val="1200"/>
              </a:spcBef>
              <a:tabLst>
                <a:tab pos="540385" algn="l"/>
              </a:tabLst>
            </a:pPr>
            <a:endParaRPr lang="en-US" dirty="0">
              <a:latin typeface="+mj-lt"/>
            </a:endParaRP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pic>
        <p:nvPicPr>
          <p:cNvPr id="7" name="Picture 6">
            <a:extLst>
              <a:ext uri="{FF2B5EF4-FFF2-40B4-BE49-F238E27FC236}">
                <a16:creationId xmlns:a16="http://schemas.microsoft.com/office/drawing/2014/main" id="{52D9DA44-3348-F066-B2A1-2C3B4E248C6B}"/>
              </a:ext>
            </a:extLst>
          </p:cNvPr>
          <p:cNvPicPr>
            <a:picLocks noChangeAspect="1"/>
          </p:cNvPicPr>
          <p:nvPr/>
        </p:nvPicPr>
        <p:blipFill>
          <a:blip r:embed="rId2"/>
          <a:stretch>
            <a:fillRect/>
          </a:stretch>
        </p:blipFill>
        <p:spPr>
          <a:xfrm>
            <a:off x="274577" y="3028581"/>
            <a:ext cx="4463233" cy="3624903"/>
          </a:xfrm>
          <a:prstGeom prst="rect">
            <a:avLst/>
          </a:prstGeom>
        </p:spPr>
      </p:pic>
      <p:pic>
        <p:nvPicPr>
          <p:cNvPr id="8" name="Picture 7">
            <a:extLst>
              <a:ext uri="{FF2B5EF4-FFF2-40B4-BE49-F238E27FC236}">
                <a16:creationId xmlns:a16="http://schemas.microsoft.com/office/drawing/2014/main" id="{F66BD138-6520-CB8B-751C-4C07DC3722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745784" y="3028581"/>
            <a:ext cx="4972622" cy="3624903"/>
          </a:xfrm>
          <a:prstGeom prst="rect">
            <a:avLst/>
          </a:prstGeom>
        </p:spPr>
      </p:pic>
      <p:sp>
        <p:nvSpPr>
          <p:cNvPr id="11" name="Rectangle 10">
            <a:extLst>
              <a:ext uri="{FF2B5EF4-FFF2-40B4-BE49-F238E27FC236}">
                <a16:creationId xmlns:a16="http://schemas.microsoft.com/office/drawing/2014/main" id="{C89A4DB1-E117-CF47-F955-6F45E869AA9F}"/>
              </a:ext>
            </a:extLst>
          </p:cNvPr>
          <p:cNvSpPr/>
          <p:nvPr/>
        </p:nvSpPr>
        <p:spPr>
          <a:xfrm>
            <a:off x="5937524" y="1270194"/>
            <a:ext cx="6138167"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1) Individual fatigue damage is with 100% probability at individual arc length hot spot. 2) The combined fatigue damage/life includes the probability for each bin and arc length hot spot is determined by combining all the relevant bins.</a:t>
            </a:r>
          </a:p>
        </p:txBody>
      </p:sp>
      <p:pic>
        <p:nvPicPr>
          <p:cNvPr id="9" name="Picture 8">
            <a:extLst>
              <a:ext uri="{FF2B5EF4-FFF2-40B4-BE49-F238E27FC236}">
                <a16:creationId xmlns:a16="http://schemas.microsoft.com/office/drawing/2014/main" id="{0FD1FFEE-D0F6-9141-300D-8E18DE41A7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7288" y="1904769"/>
            <a:ext cx="11917423" cy="971703"/>
          </a:xfrm>
          <a:prstGeom prst="rect">
            <a:avLst/>
          </a:prstGeom>
        </p:spPr>
      </p:pic>
      <p:sp>
        <p:nvSpPr>
          <p:cNvPr id="6" name="Content Placeholder 2">
            <a:extLst>
              <a:ext uri="{FF2B5EF4-FFF2-40B4-BE49-F238E27FC236}">
                <a16:creationId xmlns:a16="http://schemas.microsoft.com/office/drawing/2014/main" id="{B4C321D0-B66B-E51D-EF8A-6DA154850B43}"/>
              </a:ext>
            </a:extLst>
          </p:cNvPr>
          <p:cNvSpPr txBox="1">
            <a:spLocks/>
          </p:cNvSpPr>
          <p:nvPr/>
        </p:nvSpPr>
        <p:spPr>
          <a:xfrm>
            <a:off x="143388" y="1752717"/>
            <a:ext cx="3026407" cy="12546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000" dirty="0">
                <a:solidFill>
                  <a:srgbClr val="FF0000"/>
                </a:solidFill>
              </a:rPr>
              <a:t>Flooded Global and Flooded Local, with 1bar CO2 SN curve</a:t>
            </a:r>
            <a:endParaRPr lang="en-US" dirty="0">
              <a:latin typeface="+mj-lt"/>
            </a:endParaRPr>
          </a:p>
        </p:txBody>
      </p:sp>
    </p:spTree>
    <p:extLst>
      <p:ext uri="{BB962C8B-B14F-4D97-AF65-F5344CB8AC3E}">
        <p14:creationId xmlns:p14="http://schemas.microsoft.com/office/powerpoint/2010/main" val="3780741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C11F8-4CE6-C12F-B6D5-D31BE1719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49420D-E5B7-ED7A-F075-69C6AA03C87A}"/>
              </a:ext>
            </a:extLst>
          </p:cNvPr>
          <p:cNvSpPr>
            <a:spLocks noGrp="1"/>
          </p:cNvSpPr>
          <p:nvPr>
            <p:ph type="title"/>
          </p:nvPr>
        </p:nvSpPr>
        <p:spPr>
          <a:xfrm>
            <a:off x="1907584" y="427169"/>
            <a:ext cx="8106895" cy="507960"/>
          </a:xfrm>
        </p:spPr>
        <p:txBody>
          <a:bodyPr/>
          <a:lstStyle/>
          <a:p>
            <a:r>
              <a:rPr lang="en-US" dirty="0"/>
              <a:t>Slug Fatigue Analysis - Results  </a:t>
            </a:r>
          </a:p>
        </p:txBody>
      </p:sp>
      <p:sp>
        <p:nvSpPr>
          <p:cNvPr id="3" name="Content Placeholder 2">
            <a:extLst>
              <a:ext uri="{FF2B5EF4-FFF2-40B4-BE49-F238E27FC236}">
                <a16:creationId xmlns:a16="http://schemas.microsoft.com/office/drawing/2014/main" id="{F645B6B2-A82C-6333-8BEC-ECBAABFF6244}"/>
              </a:ext>
            </a:extLst>
          </p:cNvPr>
          <p:cNvSpPr>
            <a:spLocks noGrp="1"/>
          </p:cNvSpPr>
          <p:nvPr>
            <p:ph sz="half" idx="1"/>
          </p:nvPr>
        </p:nvSpPr>
        <p:spPr>
          <a:xfrm>
            <a:off x="274577" y="1475883"/>
            <a:ext cx="6651009" cy="4458226"/>
          </a:xfrm>
        </p:spPr>
        <p:txBody>
          <a:bodyPr/>
          <a:lstStyle/>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BB7E900C-2A59-50DA-3E9C-894D4F82C408}"/>
              </a:ext>
            </a:extLst>
          </p:cNvPr>
          <p:cNvSpPr>
            <a:spLocks noGrp="1"/>
          </p:cNvSpPr>
          <p:nvPr>
            <p:ph type="sldNum" sz="quarter" idx="18"/>
          </p:nvPr>
        </p:nvSpPr>
        <p:spPr/>
        <p:txBody>
          <a:bodyPr/>
          <a:lstStyle/>
          <a:p>
            <a:fld id="{7A3F00B2-786C-401B-9EB3-42A9D0DD4A9F}" type="slidenum">
              <a:rPr lang="nb-NO" smtClean="0"/>
              <a:pPr/>
              <a:t>21</a:t>
            </a:fld>
            <a:endParaRPr lang="nb-NO" dirty="0"/>
          </a:p>
        </p:txBody>
      </p:sp>
      <p:sp>
        <p:nvSpPr>
          <p:cNvPr id="4" name="Content Placeholder 2">
            <a:extLst>
              <a:ext uri="{FF2B5EF4-FFF2-40B4-BE49-F238E27FC236}">
                <a16:creationId xmlns:a16="http://schemas.microsoft.com/office/drawing/2014/main" id="{5386AF5B-B90B-2F72-75CB-35B3DA3BA643}"/>
              </a:ext>
            </a:extLst>
          </p:cNvPr>
          <p:cNvSpPr txBox="1">
            <a:spLocks/>
          </p:cNvSpPr>
          <p:nvPr/>
        </p:nvSpPr>
        <p:spPr>
          <a:xfrm>
            <a:off x="715615" y="1475883"/>
            <a:ext cx="6679808" cy="448135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Fatigue results for </a:t>
            </a:r>
            <a:r>
              <a:rPr lang="en-US" sz="1400" b="1" dirty="0"/>
              <a:t>Intact</a:t>
            </a:r>
            <a:r>
              <a:rPr lang="en-US" sz="1400" dirty="0"/>
              <a:t> Annulus Condition (SN curve 1bar CO2) </a:t>
            </a:r>
          </a:p>
          <a:p>
            <a:pPr algn="l"/>
            <a:endParaRPr lang="en-US" sz="1400" dirty="0"/>
          </a:p>
          <a:p>
            <a:pPr marL="0" algn="just">
              <a:spcBef>
                <a:spcPts val="1200"/>
              </a:spcBef>
              <a:tabLst>
                <a:tab pos="540385" algn="l"/>
              </a:tabLst>
            </a:pPr>
            <a:endParaRPr lang="en-US" dirty="0">
              <a:latin typeface="+mj-lt"/>
            </a:endParaRP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pic>
        <p:nvPicPr>
          <p:cNvPr id="7" name="Picture 6">
            <a:extLst>
              <a:ext uri="{FF2B5EF4-FFF2-40B4-BE49-F238E27FC236}">
                <a16:creationId xmlns:a16="http://schemas.microsoft.com/office/drawing/2014/main" id="{7BA9F475-792C-C307-8228-F023EED5FBA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75957" y="3028581"/>
            <a:ext cx="4460473" cy="3624903"/>
          </a:xfrm>
          <a:prstGeom prst="rect">
            <a:avLst/>
          </a:prstGeom>
          <a:solidFill>
            <a:schemeClr val="accent1"/>
          </a:solidFill>
          <a:effectLst>
            <a:glow rad="127000">
              <a:schemeClr val="bg1"/>
            </a:glow>
          </a:effectLst>
        </p:spPr>
      </p:pic>
      <p:pic>
        <p:nvPicPr>
          <p:cNvPr id="8" name="Picture 7">
            <a:extLst>
              <a:ext uri="{FF2B5EF4-FFF2-40B4-BE49-F238E27FC236}">
                <a16:creationId xmlns:a16="http://schemas.microsoft.com/office/drawing/2014/main" id="{384E1C34-CA75-B4A0-4ECB-46BE1391C1D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45784" y="3028581"/>
            <a:ext cx="4972621" cy="3624902"/>
          </a:xfrm>
          <a:prstGeom prst="rect">
            <a:avLst/>
          </a:prstGeom>
          <a:effectLst>
            <a:glow rad="127000">
              <a:schemeClr val="bg1"/>
            </a:glow>
          </a:effectLst>
        </p:spPr>
      </p:pic>
      <p:pic>
        <p:nvPicPr>
          <p:cNvPr id="9" name="Picture 8">
            <a:extLst>
              <a:ext uri="{FF2B5EF4-FFF2-40B4-BE49-F238E27FC236}">
                <a16:creationId xmlns:a16="http://schemas.microsoft.com/office/drawing/2014/main" id="{0701DE87-4E34-F8BF-8974-6AD5B4A3B72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7293" y="1905751"/>
            <a:ext cx="11917413" cy="969738"/>
          </a:xfrm>
          <a:prstGeom prst="rect">
            <a:avLst/>
          </a:prstGeom>
        </p:spPr>
      </p:pic>
      <p:sp>
        <p:nvSpPr>
          <p:cNvPr id="6" name="Rectangle 5">
            <a:extLst>
              <a:ext uri="{FF2B5EF4-FFF2-40B4-BE49-F238E27FC236}">
                <a16:creationId xmlns:a16="http://schemas.microsoft.com/office/drawing/2014/main" id="{A619EE1C-4B4F-8FAA-9D3A-B8948C5DEFDE}"/>
              </a:ext>
            </a:extLst>
          </p:cNvPr>
          <p:cNvSpPr/>
          <p:nvPr/>
        </p:nvSpPr>
        <p:spPr>
          <a:xfrm>
            <a:off x="5937524" y="1270194"/>
            <a:ext cx="6138167"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1) Individual fatigue damage is with 100% probability at individual arc length hot spot. 2) The combined fatigue damage/life includes the probability for each bin and arc length hot spot is determined by combining all the relevant bins.</a:t>
            </a:r>
          </a:p>
        </p:txBody>
      </p:sp>
      <p:sp>
        <p:nvSpPr>
          <p:cNvPr id="10" name="Content Placeholder 2">
            <a:extLst>
              <a:ext uri="{FF2B5EF4-FFF2-40B4-BE49-F238E27FC236}">
                <a16:creationId xmlns:a16="http://schemas.microsoft.com/office/drawing/2014/main" id="{37629002-AAA8-B7CC-36CD-969AE16819BA}"/>
              </a:ext>
            </a:extLst>
          </p:cNvPr>
          <p:cNvSpPr txBox="1">
            <a:spLocks/>
          </p:cNvSpPr>
          <p:nvPr/>
        </p:nvSpPr>
        <p:spPr>
          <a:xfrm>
            <a:off x="143388" y="1752717"/>
            <a:ext cx="3026407" cy="12546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000" dirty="0">
                <a:solidFill>
                  <a:srgbClr val="FF0000"/>
                </a:solidFill>
              </a:rPr>
              <a:t>Intact Global and Intact Local, with 1bar CO2 SN curve</a:t>
            </a:r>
            <a:endParaRPr lang="en-US" dirty="0">
              <a:latin typeface="+mj-lt"/>
            </a:endParaRPr>
          </a:p>
        </p:txBody>
      </p:sp>
    </p:spTree>
    <p:extLst>
      <p:ext uri="{BB962C8B-B14F-4D97-AF65-F5344CB8AC3E}">
        <p14:creationId xmlns:p14="http://schemas.microsoft.com/office/powerpoint/2010/main" val="345259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5924-F12D-DF6A-D8B1-43D1AF7F36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EAAE2-8656-57A0-EC43-3CF01FE41A7B}"/>
              </a:ext>
            </a:extLst>
          </p:cNvPr>
          <p:cNvSpPr>
            <a:spLocks noGrp="1"/>
          </p:cNvSpPr>
          <p:nvPr>
            <p:ph type="title"/>
          </p:nvPr>
        </p:nvSpPr>
        <p:spPr>
          <a:xfrm>
            <a:off x="1907584" y="427169"/>
            <a:ext cx="8106895" cy="507960"/>
          </a:xfrm>
        </p:spPr>
        <p:txBody>
          <a:bodyPr/>
          <a:lstStyle/>
          <a:p>
            <a:r>
              <a:rPr lang="en-US" dirty="0"/>
              <a:t>Slug Fatigue Analysis - Results  </a:t>
            </a:r>
          </a:p>
        </p:txBody>
      </p:sp>
      <p:sp>
        <p:nvSpPr>
          <p:cNvPr id="3" name="Content Placeholder 2">
            <a:extLst>
              <a:ext uri="{FF2B5EF4-FFF2-40B4-BE49-F238E27FC236}">
                <a16:creationId xmlns:a16="http://schemas.microsoft.com/office/drawing/2014/main" id="{A772BDAD-99AC-741F-3D88-7913016733D1}"/>
              </a:ext>
            </a:extLst>
          </p:cNvPr>
          <p:cNvSpPr>
            <a:spLocks noGrp="1"/>
          </p:cNvSpPr>
          <p:nvPr>
            <p:ph sz="half" idx="1"/>
          </p:nvPr>
        </p:nvSpPr>
        <p:spPr>
          <a:xfrm>
            <a:off x="274577" y="1475883"/>
            <a:ext cx="6651009" cy="4458226"/>
          </a:xfrm>
        </p:spPr>
        <p:txBody>
          <a:bodyPr/>
          <a:lstStyle/>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BE314D0F-31EB-87F7-21DC-F70552A43480}"/>
              </a:ext>
            </a:extLst>
          </p:cNvPr>
          <p:cNvSpPr>
            <a:spLocks noGrp="1"/>
          </p:cNvSpPr>
          <p:nvPr>
            <p:ph type="sldNum" sz="quarter" idx="18"/>
          </p:nvPr>
        </p:nvSpPr>
        <p:spPr/>
        <p:txBody>
          <a:bodyPr/>
          <a:lstStyle/>
          <a:p>
            <a:fld id="{7A3F00B2-786C-401B-9EB3-42A9D0DD4A9F}" type="slidenum">
              <a:rPr lang="nb-NO" smtClean="0"/>
              <a:pPr/>
              <a:t>22</a:t>
            </a:fld>
            <a:endParaRPr lang="nb-NO" dirty="0"/>
          </a:p>
        </p:txBody>
      </p:sp>
      <p:sp>
        <p:nvSpPr>
          <p:cNvPr id="4" name="Content Placeholder 2">
            <a:extLst>
              <a:ext uri="{FF2B5EF4-FFF2-40B4-BE49-F238E27FC236}">
                <a16:creationId xmlns:a16="http://schemas.microsoft.com/office/drawing/2014/main" id="{1A6F307F-4FF6-BC7A-41FD-027E8D2FD92B}"/>
              </a:ext>
            </a:extLst>
          </p:cNvPr>
          <p:cNvSpPr txBox="1">
            <a:spLocks/>
          </p:cNvSpPr>
          <p:nvPr/>
        </p:nvSpPr>
        <p:spPr>
          <a:xfrm>
            <a:off x="715615" y="1475883"/>
            <a:ext cx="6679808" cy="448135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Fatigue results for </a:t>
            </a:r>
            <a:r>
              <a:rPr lang="en-US" sz="1400" b="1" dirty="0"/>
              <a:t>Intact</a:t>
            </a:r>
            <a:r>
              <a:rPr lang="en-US" sz="1400" dirty="0"/>
              <a:t> Annulus Condition (SN curve 1bar CO2) </a:t>
            </a:r>
          </a:p>
          <a:p>
            <a:pPr algn="l"/>
            <a:endParaRPr lang="en-US" sz="1400" dirty="0"/>
          </a:p>
          <a:p>
            <a:pPr marL="0" algn="just">
              <a:spcBef>
                <a:spcPts val="1200"/>
              </a:spcBef>
              <a:tabLst>
                <a:tab pos="540385" algn="l"/>
              </a:tabLst>
            </a:pPr>
            <a:endParaRPr lang="en-US" dirty="0">
              <a:latin typeface="+mj-lt"/>
            </a:endParaRP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pic>
        <p:nvPicPr>
          <p:cNvPr id="8" name="Picture 7">
            <a:extLst>
              <a:ext uri="{FF2B5EF4-FFF2-40B4-BE49-F238E27FC236}">
                <a16:creationId xmlns:a16="http://schemas.microsoft.com/office/drawing/2014/main" id="{6A14A607-BB14-6B9E-9359-281F25A3B25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50440" y="2176073"/>
            <a:ext cx="4972621" cy="3624902"/>
          </a:xfrm>
          <a:prstGeom prst="rect">
            <a:avLst/>
          </a:prstGeom>
          <a:effectLst>
            <a:glow rad="127000">
              <a:schemeClr val="bg1"/>
            </a:glow>
          </a:effectLst>
        </p:spPr>
      </p:pic>
      <p:pic>
        <p:nvPicPr>
          <p:cNvPr id="10" name="Picture 9">
            <a:extLst>
              <a:ext uri="{FF2B5EF4-FFF2-40B4-BE49-F238E27FC236}">
                <a16:creationId xmlns:a16="http://schemas.microsoft.com/office/drawing/2014/main" id="{74B90B18-67AB-A1E8-F7B5-8D6911B5815C}"/>
              </a:ext>
            </a:extLst>
          </p:cNvPr>
          <p:cNvPicPr>
            <a:picLocks noChangeAspect="1"/>
          </p:cNvPicPr>
          <p:nvPr/>
        </p:nvPicPr>
        <p:blipFill>
          <a:blip r:embed="rId4"/>
          <a:stretch>
            <a:fillRect/>
          </a:stretch>
        </p:blipFill>
        <p:spPr>
          <a:xfrm>
            <a:off x="6096000" y="2132131"/>
            <a:ext cx="5090601" cy="3712786"/>
          </a:xfrm>
          <a:prstGeom prst="rect">
            <a:avLst/>
          </a:prstGeom>
        </p:spPr>
      </p:pic>
    </p:spTree>
    <p:extLst>
      <p:ext uri="{BB962C8B-B14F-4D97-AF65-F5344CB8AC3E}">
        <p14:creationId xmlns:p14="http://schemas.microsoft.com/office/powerpoint/2010/main" val="3876108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2BA4-CCF0-2497-5CB3-0B91678A2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6025B-13C3-C266-FAE3-4662994A6B04}"/>
              </a:ext>
            </a:extLst>
          </p:cNvPr>
          <p:cNvSpPr>
            <a:spLocks noGrp="1"/>
          </p:cNvSpPr>
          <p:nvPr>
            <p:ph type="title"/>
          </p:nvPr>
        </p:nvSpPr>
        <p:spPr>
          <a:xfrm>
            <a:off x="1907584" y="427169"/>
            <a:ext cx="8106895" cy="507960"/>
          </a:xfrm>
        </p:spPr>
        <p:txBody>
          <a:bodyPr/>
          <a:lstStyle/>
          <a:p>
            <a:r>
              <a:rPr lang="en-US" dirty="0"/>
              <a:t>Slug Fatigue Analysis - Results  </a:t>
            </a:r>
          </a:p>
        </p:txBody>
      </p:sp>
      <p:sp>
        <p:nvSpPr>
          <p:cNvPr id="3" name="Content Placeholder 2">
            <a:extLst>
              <a:ext uri="{FF2B5EF4-FFF2-40B4-BE49-F238E27FC236}">
                <a16:creationId xmlns:a16="http://schemas.microsoft.com/office/drawing/2014/main" id="{F9138660-9547-4C6F-AFDB-F3D38428ABD3}"/>
              </a:ext>
            </a:extLst>
          </p:cNvPr>
          <p:cNvSpPr>
            <a:spLocks noGrp="1"/>
          </p:cNvSpPr>
          <p:nvPr>
            <p:ph sz="half" idx="1"/>
          </p:nvPr>
        </p:nvSpPr>
        <p:spPr>
          <a:xfrm>
            <a:off x="274577" y="1475883"/>
            <a:ext cx="6651009" cy="4458226"/>
          </a:xfrm>
        </p:spPr>
        <p:txBody>
          <a:bodyPr/>
          <a:lstStyle/>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6FEC31BC-9232-366F-4912-5A933855779D}"/>
              </a:ext>
            </a:extLst>
          </p:cNvPr>
          <p:cNvSpPr>
            <a:spLocks noGrp="1"/>
          </p:cNvSpPr>
          <p:nvPr>
            <p:ph type="sldNum" sz="quarter" idx="18"/>
          </p:nvPr>
        </p:nvSpPr>
        <p:spPr/>
        <p:txBody>
          <a:bodyPr/>
          <a:lstStyle/>
          <a:p>
            <a:fld id="{7A3F00B2-786C-401B-9EB3-42A9D0DD4A9F}" type="slidenum">
              <a:rPr lang="nb-NO" smtClean="0"/>
              <a:pPr/>
              <a:t>23</a:t>
            </a:fld>
            <a:endParaRPr lang="nb-NO" dirty="0"/>
          </a:p>
        </p:txBody>
      </p:sp>
      <p:sp>
        <p:nvSpPr>
          <p:cNvPr id="4" name="Content Placeholder 2">
            <a:extLst>
              <a:ext uri="{FF2B5EF4-FFF2-40B4-BE49-F238E27FC236}">
                <a16:creationId xmlns:a16="http://schemas.microsoft.com/office/drawing/2014/main" id="{CFE813D3-C3BA-C0D6-E882-4622A9AD5142}"/>
              </a:ext>
            </a:extLst>
          </p:cNvPr>
          <p:cNvSpPr txBox="1">
            <a:spLocks/>
          </p:cNvSpPr>
          <p:nvPr/>
        </p:nvSpPr>
        <p:spPr>
          <a:xfrm>
            <a:off x="715615" y="1475883"/>
            <a:ext cx="6679808" cy="448135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Fatigue results for </a:t>
            </a:r>
            <a:r>
              <a:rPr lang="en-US" sz="1400" b="1" dirty="0"/>
              <a:t>Intact and Dry</a:t>
            </a:r>
            <a:r>
              <a:rPr lang="en-US" sz="1400" dirty="0"/>
              <a:t> Annulus Condition (SN curve in air) </a:t>
            </a:r>
          </a:p>
          <a:p>
            <a:pPr algn="l"/>
            <a:endParaRPr lang="en-US" sz="1400" dirty="0"/>
          </a:p>
          <a:p>
            <a:pPr marL="0" algn="just">
              <a:spcBef>
                <a:spcPts val="1200"/>
              </a:spcBef>
              <a:tabLst>
                <a:tab pos="540385" algn="l"/>
              </a:tabLst>
            </a:pPr>
            <a:endParaRPr lang="en-US" dirty="0">
              <a:latin typeface="+mj-lt"/>
            </a:endParaRP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pic>
        <p:nvPicPr>
          <p:cNvPr id="9" name="Picture 8">
            <a:extLst>
              <a:ext uri="{FF2B5EF4-FFF2-40B4-BE49-F238E27FC236}">
                <a16:creationId xmlns:a16="http://schemas.microsoft.com/office/drawing/2014/main" id="{3DB14291-0775-0DC6-6BB1-167881C34B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293" y="2243097"/>
            <a:ext cx="11917413" cy="971702"/>
          </a:xfrm>
          <a:prstGeom prst="rect">
            <a:avLst/>
          </a:prstGeom>
        </p:spPr>
      </p:pic>
      <p:sp>
        <p:nvSpPr>
          <p:cNvPr id="6" name="Rectangle 5">
            <a:extLst>
              <a:ext uri="{FF2B5EF4-FFF2-40B4-BE49-F238E27FC236}">
                <a16:creationId xmlns:a16="http://schemas.microsoft.com/office/drawing/2014/main" id="{ADDF8C64-2A80-7C33-FC43-0A29BBD53206}"/>
              </a:ext>
            </a:extLst>
          </p:cNvPr>
          <p:cNvSpPr/>
          <p:nvPr/>
        </p:nvSpPr>
        <p:spPr>
          <a:xfrm>
            <a:off x="5937524" y="1270194"/>
            <a:ext cx="6138167"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1) Individual fatigue damage is with 100% probability at individual arc length hot spot. 2) The combined fatigue damage/life includes the probability for each bin and arc length hot spot is determined by combining all the relevant bins.</a:t>
            </a:r>
          </a:p>
        </p:txBody>
      </p:sp>
      <p:pic>
        <p:nvPicPr>
          <p:cNvPr id="10" name="Picture 9">
            <a:extLst>
              <a:ext uri="{FF2B5EF4-FFF2-40B4-BE49-F238E27FC236}">
                <a16:creationId xmlns:a16="http://schemas.microsoft.com/office/drawing/2014/main" id="{03D34C94-CF8B-5E38-882E-73B9F35294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292" y="4102775"/>
            <a:ext cx="11917413" cy="971702"/>
          </a:xfrm>
          <a:prstGeom prst="rect">
            <a:avLst/>
          </a:prstGeom>
        </p:spPr>
      </p:pic>
      <p:sp>
        <p:nvSpPr>
          <p:cNvPr id="11" name="Content Placeholder 2">
            <a:extLst>
              <a:ext uri="{FF2B5EF4-FFF2-40B4-BE49-F238E27FC236}">
                <a16:creationId xmlns:a16="http://schemas.microsoft.com/office/drawing/2014/main" id="{129C6EF0-2187-0532-D24C-EF6AE1B56ED0}"/>
              </a:ext>
            </a:extLst>
          </p:cNvPr>
          <p:cNvSpPr txBox="1">
            <a:spLocks/>
          </p:cNvSpPr>
          <p:nvPr/>
        </p:nvSpPr>
        <p:spPr>
          <a:xfrm>
            <a:off x="137292" y="2075805"/>
            <a:ext cx="3172836" cy="12546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000" dirty="0">
                <a:solidFill>
                  <a:srgbClr val="FF0000"/>
                </a:solidFill>
              </a:rPr>
              <a:t>Intact Global and Intact Local, with </a:t>
            </a:r>
            <a:r>
              <a:rPr lang="en-US" sz="1000" dirty="0" err="1">
                <a:solidFill>
                  <a:srgbClr val="FF0000"/>
                </a:solidFill>
              </a:rPr>
              <a:t>Marintek</a:t>
            </a:r>
            <a:r>
              <a:rPr lang="en-US" sz="1000" dirty="0">
                <a:solidFill>
                  <a:srgbClr val="FF0000"/>
                </a:solidFill>
              </a:rPr>
              <a:t> In Air SN Curve</a:t>
            </a:r>
          </a:p>
          <a:p>
            <a:pPr marL="0" algn="just">
              <a:spcBef>
                <a:spcPts val="1200"/>
              </a:spcBef>
              <a:tabLst>
                <a:tab pos="540385" algn="l"/>
              </a:tabLst>
            </a:pPr>
            <a:endParaRPr lang="en-US" dirty="0">
              <a:latin typeface="+mj-lt"/>
            </a:endParaRP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sp>
        <p:nvSpPr>
          <p:cNvPr id="12" name="Content Placeholder 2">
            <a:extLst>
              <a:ext uri="{FF2B5EF4-FFF2-40B4-BE49-F238E27FC236}">
                <a16:creationId xmlns:a16="http://schemas.microsoft.com/office/drawing/2014/main" id="{B8BBADEF-498A-F1ED-8691-D28D19A36A96}"/>
              </a:ext>
            </a:extLst>
          </p:cNvPr>
          <p:cNvSpPr txBox="1">
            <a:spLocks/>
          </p:cNvSpPr>
          <p:nvPr/>
        </p:nvSpPr>
        <p:spPr>
          <a:xfrm>
            <a:off x="143388" y="3938133"/>
            <a:ext cx="3026407" cy="12546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000" dirty="0">
                <a:solidFill>
                  <a:srgbClr val="FF0000"/>
                </a:solidFill>
              </a:rPr>
              <a:t>Intact Global and Intact Local, with 1bar CO2 SN curve</a:t>
            </a:r>
            <a:endParaRPr lang="en-US" dirty="0">
              <a:latin typeface="+mj-lt"/>
            </a:endParaRPr>
          </a:p>
        </p:txBody>
      </p:sp>
    </p:spTree>
    <p:extLst>
      <p:ext uri="{BB962C8B-B14F-4D97-AF65-F5344CB8AC3E}">
        <p14:creationId xmlns:p14="http://schemas.microsoft.com/office/powerpoint/2010/main" val="1631869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88797-D7EB-5BB4-3BE0-D60D25E55570}"/>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2289B07E-55C0-B69F-2C31-104739BAF3CD}"/>
              </a:ext>
            </a:extLst>
          </p:cNvPr>
          <p:cNvSpPr/>
          <p:nvPr/>
        </p:nvSpPr>
        <p:spPr>
          <a:xfrm>
            <a:off x="470263" y="6204857"/>
            <a:ext cx="4362994" cy="5616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A87065A-929F-A213-C02C-907CA54726A6}"/>
              </a:ext>
            </a:extLst>
          </p:cNvPr>
          <p:cNvSpPr>
            <a:spLocks noGrp="1"/>
          </p:cNvSpPr>
          <p:nvPr>
            <p:ph type="sldNum" sz="quarter" idx="18"/>
          </p:nvPr>
        </p:nvSpPr>
        <p:spPr/>
        <p:txBody>
          <a:bodyPr/>
          <a:lstStyle/>
          <a:p>
            <a:fld id="{7A3F00B2-786C-401B-9EB3-42A9D0DD4A9F}" type="slidenum">
              <a:rPr lang="nb-NO" smtClean="0"/>
              <a:pPr/>
              <a:t>24</a:t>
            </a:fld>
            <a:endParaRPr lang="nb-NO" dirty="0"/>
          </a:p>
        </p:txBody>
      </p:sp>
      <p:pic>
        <p:nvPicPr>
          <p:cNvPr id="19" name="Picture 18">
            <a:extLst>
              <a:ext uri="{FF2B5EF4-FFF2-40B4-BE49-F238E27FC236}">
                <a16:creationId xmlns:a16="http://schemas.microsoft.com/office/drawing/2014/main" id="{F076970F-9912-B795-520F-CD337E114184}"/>
              </a:ext>
            </a:extLst>
          </p:cNvPr>
          <p:cNvPicPr>
            <a:picLocks noChangeAspect="1"/>
          </p:cNvPicPr>
          <p:nvPr/>
        </p:nvPicPr>
        <p:blipFill>
          <a:blip r:embed="rId2">
            <a:extLst>
              <a:ext uri="{28A0092B-C50C-407E-A947-70E740481C1C}">
                <a14:useLocalDpi xmlns:a14="http://schemas.microsoft.com/office/drawing/2010/main" val="0"/>
              </a:ext>
            </a:extLst>
          </a:blip>
          <a:srcRect r="75668" b="24727"/>
          <a:stretch/>
        </p:blipFill>
        <p:spPr>
          <a:xfrm>
            <a:off x="9756251" y="143123"/>
            <a:ext cx="2276376" cy="2005068"/>
          </a:xfrm>
          <a:prstGeom prst="rect">
            <a:avLst/>
          </a:prstGeom>
        </p:spPr>
      </p:pic>
      <p:cxnSp>
        <p:nvCxnSpPr>
          <p:cNvPr id="31" name="Straight Connector 30">
            <a:extLst>
              <a:ext uri="{FF2B5EF4-FFF2-40B4-BE49-F238E27FC236}">
                <a16:creationId xmlns:a16="http://schemas.microsoft.com/office/drawing/2014/main" id="{B549D841-D7B0-AE56-A6AB-BC6BED0F76DA}"/>
              </a:ext>
            </a:extLst>
          </p:cNvPr>
          <p:cNvCxnSpPr/>
          <p:nvPr/>
        </p:nvCxnSpPr>
        <p:spPr>
          <a:xfrm>
            <a:off x="391886" y="2455817"/>
            <a:ext cx="1796143"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2" name="TextBox 1">
            <a:extLst>
              <a:ext uri="{FF2B5EF4-FFF2-40B4-BE49-F238E27FC236}">
                <a16:creationId xmlns:a16="http://schemas.microsoft.com/office/drawing/2014/main" id="{E0B479F3-880B-53BE-FB75-80600FE21EF5}"/>
              </a:ext>
            </a:extLst>
          </p:cNvPr>
          <p:cNvSpPr txBox="1"/>
          <p:nvPr/>
        </p:nvSpPr>
        <p:spPr>
          <a:xfrm>
            <a:off x="2029467" y="2428068"/>
            <a:ext cx="537327" cy="230832"/>
          </a:xfrm>
          <a:prstGeom prst="rect">
            <a:avLst/>
          </a:prstGeom>
          <a:noFill/>
        </p:spPr>
        <p:txBody>
          <a:bodyPr wrap="none" rtlCol="0">
            <a:spAutoFit/>
          </a:bodyPr>
          <a:lstStyle/>
          <a:p>
            <a:r>
              <a:rPr lang="en-US" dirty="0">
                <a:solidFill>
                  <a:srgbClr val="FF0000"/>
                </a:solidFill>
              </a:rPr>
              <a:t>No Slug</a:t>
            </a:r>
          </a:p>
        </p:txBody>
      </p:sp>
      <p:pic>
        <p:nvPicPr>
          <p:cNvPr id="3" name="Picture 2" descr="A green and blue chart&#10;&#10;AI-generated content may be incorrect.">
            <a:extLst>
              <a:ext uri="{FF2B5EF4-FFF2-40B4-BE49-F238E27FC236}">
                <a16:creationId xmlns:a16="http://schemas.microsoft.com/office/drawing/2014/main" id="{85552AEE-0F0C-C34D-7C3D-FD1EBC4FF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0032"/>
            <a:ext cx="6096000" cy="4572000"/>
          </a:xfrm>
          <a:prstGeom prst="rect">
            <a:avLst/>
          </a:prstGeom>
          <a:ln>
            <a:solidFill>
              <a:schemeClr val="accent1"/>
            </a:solidFill>
          </a:ln>
        </p:spPr>
      </p:pic>
      <p:pic>
        <p:nvPicPr>
          <p:cNvPr id="4" name="Picture 3">
            <a:extLst>
              <a:ext uri="{FF2B5EF4-FFF2-40B4-BE49-F238E27FC236}">
                <a16:creationId xmlns:a16="http://schemas.microsoft.com/office/drawing/2014/main" id="{94FAF241-3FB5-4260-AAAC-EB487658FA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2280033"/>
            <a:ext cx="6096000" cy="4571999"/>
          </a:xfrm>
          <a:prstGeom prst="rect">
            <a:avLst/>
          </a:prstGeom>
          <a:ln>
            <a:solidFill>
              <a:schemeClr val="accent1"/>
            </a:solidFill>
          </a:ln>
        </p:spPr>
      </p:pic>
      <p:sp>
        <p:nvSpPr>
          <p:cNvPr id="6" name="Content Placeholder 2">
            <a:extLst>
              <a:ext uri="{FF2B5EF4-FFF2-40B4-BE49-F238E27FC236}">
                <a16:creationId xmlns:a16="http://schemas.microsoft.com/office/drawing/2014/main" id="{FCDEAE8D-3B76-6A89-D61F-5F3450141AE5}"/>
              </a:ext>
            </a:extLst>
          </p:cNvPr>
          <p:cNvSpPr>
            <a:spLocks noGrp="1"/>
          </p:cNvSpPr>
          <p:nvPr>
            <p:ph sz="half" idx="1"/>
          </p:nvPr>
        </p:nvSpPr>
        <p:spPr>
          <a:xfrm>
            <a:off x="1340140" y="1574161"/>
            <a:ext cx="3944485" cy="4237511"/>
          </a:xfrm>
        </p:spPr>
        <p:txBody>
          <a:bodyPr/>
          <a:lstStyle/>
          <a:p>
            <a:pPr marL="0">
              <a:spcBef>
                <a:spcPts val="1200"/>
              </a:spcBef>
              <a:tabLst>
                <a:tab pos="540385" algn="l"/>
              </a:tabLst>
            </a:pPr>
            <a:r>
              <a:rPr lang="en-US" dirty="0">
                <a:latin typeface="+mj-lt"/>
              </a:rPr>
              <a:t>Slugging heatmaps</a:t>
            </a: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7" name="Content Placeholder 2">
            <a:extLst>
              <a:ext uri="{FF2B5EF4-FFF2-40B4-BE49-F238E27FC236}">
                <a16:creationId xmlns:a16="http://schemas.microsoft.com/office/drawing/2014/main" id="{F38EEC87-70FC-5F50-0C6A-C996CB1D3195}"/>
              </a:ext>
            </a:extLst>
          </p:cNvPr>
          <p:cNvSpPr txBox="1">
            <a:spLocks/>
          </p:cNvSpPr>
          <p:nvPr/>
        </p:nvSpPr>
        <p:spPr>
          <a:xfrm>
            <a:off x="2756134" y="1984795"/>
            <a:ext cx="782198" cy="32679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tabLst>
                <a:tab pos="540385" algn="l"/>
              </a:tabLst>
            </a:pPr>
            <a:r>
              <a:rPr lang="en-US" dirty="0">
                <a:solidFill>
                  <a:srgbClr val="FF0000"/>
                </a:solidFill>
                <a:latin typeface="+mj-lt"/>
              </a:rPr>
              <a:t>1-Early</a:t>
            </a: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sp>
        <p:nvSpPr>
          <p:cNvPr id="9" name="Content Placeholder 2">
            <a:extLst>
              <a:ext uri="{FF2B5EF4-FFF2-40B4-BE49-F238E27FC236}">
                <a16:creationId xmlns:a16="http://schemas.microsoft.com/office/drawing/2014/main" id="{AFCA92A7-2A8C-A08E-F166-0E2D01F3C2FD}"/>
              </a:ext>
            </a:extLst>
          </p:cNvPr>
          <p:cNvSpPr txBox="1">
            <a:spLocks/>
          </p:cNvSpPr>
          <p:nvPr/>
        </p:nvSpPr>
        <p:spPr>
          <a:xfrm>
            <a:off x="8234583" y="1984795"/>
            <a:ext cx="782198" cy="32679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tabLst>
                <a:tab pos="540385" algn="l"/>
              </a:tabLst>
            </a:pPr>
            <a:r>
              <a:rPr lang="en-US" dirty="0">
                <a:solidFill>
                  <a:srgbClr val="FF0000"/>
                </a:solidFill>
                <a:latin typeface="+mj-lt"/>
              </a:rPr>
              <a:t>2-Mid</a:t>
            </a: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sp>
        <p:nvSpPr>
          <p:cNvPr id="10" name="Title 1">
            <a:extLst>
              <a:ext uri="{FF2B5EF4-FFF2-40B4-BE49-F238E27FC236}">
                <a16:creationId xmlns:a16="http://schemas.microsoft.com/office/drawing/2014/main" id="{5EC3D0A8-7503-F684-5E9A-A9C660CF9A25}"/>
              </a:ext>
            </a:extLst>
          </p:cNvPr>
          <p:cNvSpPr>
            <a:spLocks noGrp="1"/>
          </p:cNvSpPr>
          <p:nvPr>
            <p:ph type="title"/>
          </p:nvPr>
        </p:nvSpPr>
        <p:spPr>
          <a:xfrm>
            <a:off x="1907584" y="427169"/>
            <a:ext cx="8106895" cy="507960"/>
          </a:xfrm>
        </p:spPr>
        <p:txBody>
          <a:bodyPr/>
          <a:lstStyle/>
          <a:p>
            <a:r>
              <a:rPr lang="en-US" dirty="0"/>
              <a:t>Slugging heatmaps</a:t>
            </a:r>
          </a:p>
        </p:txBody>
      </p:sp>
    </p:spTree>
    <p:extLst>
      <p:ext uri="{BB962C8B-B14F-4D97-AF65-F5344CB8AC3E}">
        <p14:creationId xmlns:p14="http://schemas.microsoft.com/office/powerpoint/2010/main" val="3240469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3D2F4-6A50-A63B-AF3A-8EB3194901FD}"/>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AB2AF6C5-7BE5-0444-E651-8C2046681B8B}"/>
              </a:ext>
            </a:extLst>
          </p:cNvPr>
          <p:cNvSpPr/>
          <p:nvPr/>
        </p:nvSpPr>
        <p:spPr>
          <a:xfrm>
            <a:off x="470263" y="6204857"/>
            <a:ext cx="4362994" cy="5616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F41BCB8-042D-A448-037D-892460D3FADE}"/>
              </a:ext>
            </a:extLst>
          </p:cNvPr>
          <p:cNvSpPr>
            <a:spLocks noGrp="1"/>
          </p:cNvSpPr>
          <p:nvPr>
            <p:ph type="sldNum" sz="quarter" idx="18"/>
          </p:nvPr>
        </p:nvSpPr>
        <p:spPr/>
        <p:txBody>
          <a:bodyPr/>
          <a:lstStyle/>
          <a:p>
            <a:fld id="{7A3F00B2-786C-401B-9EB3-42A9D0DD4A9F}" type="slidenum">
              <a:rPr lang="nb-NO" smtClean="0"/>
              <a:pPr/>
              <a:t>25</a:t>
            </a:fld>
            <a:endParaRPr lang="nb-NO" dirty="0"/>
          </a:p>
        </p:txBody>
      </p:sp>
      <p:pic>
        <p:nvPicPr>
          <p:cNvPr id="19" name="Picture 18">
            <a:extLst>
              <a:ext uri="{FF2B5EF4-FFF2-40B4-BE49-F238E27FC236}">
                <a16:creationId xmlns:a16="http://schemas.microsoft.com/office/drawing/2014/main" id="{365A0EC1-6A68-9C33-6617-847AAAAF8D9D}"/>
              </a:ext>
            </a:extLst>
          </p:cNvPr>
          <p:cNvPicPr>
            <a:picLocks noChangeAspect="1"/>
          </p:cNvPicPr>
          <p:nvPr/>
        </p:nvPicPr>
        <p:blipFill>
          <a:blip r:embed="rId2">
            <a:extLst>
              <a:ext uri="{28A0092B-C50C-407E-A947-70E740481C1C}">
                <a14:useLocalDpi xmlns:a14="http://schemas.microsoft.com/office/drawing/2010/main" val="0"/>
              </a:ext>
            </a:extLst>
          </a:blip>
          <a:srcRect r="75668" b="24727"/>
          <a:stretch/>
        </p:blipFill>
        <p:spPr>
          <a:xfrm>
            <a:off x="9756251" y="143123"/>
            <a:ext cx="2276376" cy="2005068"/>
          </a:xfrm>
          <a:prstGeom prst="rect">
            <a:avLst/>
          </a:prstGeom>
        </p:spPr>
      </p:pic>
      <p:sp>
        <p:nvSpPr>
          <p:cNvPr id="2" name="TextBox 1">
            <a:extLst>
              <a:ext uri="{FF2B5EF4-FFF2-40B4-BE49-F238E27FC236}">
                <a16:creationId xmlns:a16="http://schemas.microsoft.com/office/drawing/2014/main" id="{CE9B2921-7C2B-6ED8-769F-8D1FFB4B986F}"/>
              </a:ext>
            </a:extLst>
          </p:cNvPr>
          <p:cNvSpPr txBox="1"/>
          <p:nvPr/>
        </p:nvSpPr>
        <p:spPr>
          <a:xfrm>
            <a:off x="2029467" y="2428068"/>
            <a:ext cx="537327" cy="230832"/>
          </a:xfrm>
          <a:prstGeom prst="rect">
            <a:avLst/>
          </a:prstGeom>
          <a:noFill/>
        </p:spPr>
        <p:txBody>
          <a:bodyPr wrap="none" rtlCol="0">
            <a:spAutoFit/>
          </a:bodyPr>
          <a:lstStyle/>
          <a:p>
            <a:r>
              <a:rPr lang="en-US" dirty="0">
                <a:solidFill>
                  <a:srgbClr val="FF0000"/>
                </a:solidFill>
              </a:rPr>
              <a:t>No Slug</a:t>
            </a:r>
          </a:p>
        </p:txBody>
      </p:sp>
      <p:sp>
        <p:nvSpPr>
          <p:cNvPr id="6" name="Content Placeholder 2">
            <a:extLst>
              <a:ext uri="{FF2B5EF4-FFF2-40B4-BE49-F238E27FC236}">
                <a16:creationId xmlns:a16="http://schemas.microsoft.com/office/drawing/2014/main" id="{D2B36085-760F-0067-EED9-8170BEE2D0A0}"/>
              </a:ext>
            </a:extLst>
          </p:cNvPr>
          <p:cNvSpPr>
            <a:spLocks noGrp="1"/>
          </p:cNvSpPr>
          <p:nvPr>
            <p:ph sz="half" idx="1"/>
          </p:nvPr>
        </p:nvSpPr>
        <p:spPr>
          <a:xfrm>
            <a:off x="1340140" y="1574161"/>
            <a:ext cx="3944485" cy="4237511"/>
          </a:xfrm>
        </p:spPr>
        <p:txBody>
          <a:bodyPr/>
          <a:lstStyle/>
          <a:p>
            <a:pPr marL="0">
              <a:spcBef>
                <a:spcPts val="1200"/>
              </a:spcBef>
              <a:tabLst>
                <a:tab pos="540385" algn="l"/>
              </a:tabLst>
            </a:pPr>
            <a:r>
              <a:rPr lang="en-US" dirty="0">
                <a:latin typeface="+mj-lt"/>
              </a:rPr>
              <a:t>Slugging heatmaps</a:t>
            </a: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7" name="Content Placeholder 2">
            <a:extLst>
              <a:ext uri="{FF2B5EF4-FFF2-40B4-BE49-F238E27FC236}">
                <a16:creationId xmlns:a16="http://schemas.microsoft.com/office/drawing/2014/main" id="{75186D36-D72A-3B78-79B5-DD7522FD2E81}"/>
              </a:ext>
            </a:extLst>
          </p:cNvPr>
          <p:cNvSpPr txBox="1">
            <a:spLocks/>
          </p:cNvSpPr>
          <p:nvPr/>
        </p:nvSpPr>
        <p:spPr>
          <a:xfrm>
            <a:off x="2756134" y="1984795"/>
            <a:ext cx="782198" cy="32679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tabLst>
                <a:tab pos="540385" algn="l"/>
              </a:tabLst>
            </a:pPr>
            <a:r>
              <a:rPr lang="en-US" dirty="0">
                <a:solidFill>
                  <a:srgbClr val="FF0000"/>
                </a:solidFill>
                <a:latin typeface="+mj-lt"/>
              </a:rPr>
              <a:t>4-Test NC</a:t>
            </a: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sp>
        <p:nvSpPr>
          <p:cNvPr id="9" name="Content Placeholder 2">
            <a:extLst>
              <a:ext uri="{FF2B5EF4-FFF2-40B4-BE49-F238E27FC236}">
                <a16:creationId xmlns:a16="http://schemas.microsoft.com/office/drawing/2014/main" id="{622B4FC5-C0C4-251E-F1DE-80EA71067B77}"/>
              </a:ext>
            </a:extLst>
          </p:cNvPr>
          <p:cNvSpPr txBox="1">
            <a:spLocks/>
          </p:cNvSpPr>
          <p:nvPr/>
        </p:nvSpPr>
        <p:spPr>
          <a:xfrm>
            <a:off x="8234583" y="1984795"/>
            <a:ext cx="782198" cy="32679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tabLst>
                <a:tab pos="540385" algn="l"/>
              </a:tabLst>
            </a:pPr>
            <a:r>
              <a:rPr lang="en-US" dirty="0">
                <a:solidFill>
                  <a:srgbClr val="FF0000"/>
                </a:solidFill>
                <a:latin typeface="+mj-lt"/>
              </a:rPr>
              <a:t>4-Test</a:t>
            </a: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sp>
        <p:nvSpPr>
          <p:cNvPr id="10" name="Title 1">
            <a:extLst>
              <a:ext uri="{FF2B5EF4-FFF2-40B4-BE49-F238E27FC236}">
                <a16:creationId xmlns:a16="http://schemas.microsoft.com/office/drawing/2014/main" id="{8AE4A7F5-0E2C-3AD5-C532-3A6ED030AD7A}"/>
              </a:ext>
            </a:extLst>
          </p:cNvPr>
          <p:cNvSpPr>
            <a:spLocks noGrp="1"/>
          </p:cNvSpPr>
          <p:nvPr>
            <p:ph type="title"/>
          </p:nvPr>
        </p:nvSpPr>
        <p:spPr>
          <a:xfrm>
            <a:off x="1907584" y="427169"/>
            <a:ext cx="8106895" cy="507960"/>
          </a:xfrm>
        </p:spPr>
        <p:txBody>
          <a:bodyPr/>
          <a:lstStyle/>
          <a:p>
            <a:r>
              <a:rPr lang="en-US" dirty="0"/>
              <a:t>Slugging heatmaps</a:t>
            </a:r>
          </a:p>
        </p:txBody>
      </p:sp>
      <p:pic>
        <p:nvPicPr>
          <p:cNvPr id="8" name="Picture 7">
            <a:extLst>
              <a:ext uri="{FF2B5EF4-FFF2-40B4-BE49-F238E27FC236}">
                <a16:creationId xmlns:a16="http://schemas.microsoft.com/office/drawing/2014/main" id="{F8E2C755-1D41-B762-4796-A254AAABFE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43" y="2280150"/>
            <a:ext cx="6087913" cy="4571999"/>
          </a:xfrm>
          <a:prstGeom prst="rect">
            <a:avLst/>
          </a:prstGeom>
          <a:ln>
            <a:solidFill>
              <a:schemeClr val="accent1"/>
            </a:solidFill>
          </a:ln>
        </p:spPr>
      </p:pic>
      <p:pic>
        <p:nvPicPr>
          <p:cNvPr id="11" name="Picture 10">
            <a:extLst>
              <a:ext uri="{FF2B5EF4-FFF2-40B4-BE49-F238E27FC236}">
                <a16:creationId xmlns:a16="http://schemas.microsoft.com/office/drawing/2014/main" id="{2131EB93-383B-666F-93E8-3D948E8F15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0043" y="2280149"/>
            <a:ext cx="6087913" cy="4571999"/>
          </a:xfrm>
          <a:prstGeom prst="rect">
            <a:avLst/>
          </a:prstGeom>
          <a:ln>
            <a:solidFill>
              <a:schemeClr val="accent1"/>
            </a:solidFill>
          </a:ln>
        </p:spPr>
      </p:pic>
    </p:spTree>
    <p:extLst>
      <p:ext uri="{BB962C8B-B14F-4D97-AF65-F5344CB8AC3E}">
        <p14:creationId xmlns:p14="http://schemas.microsoft.com/office/powerpoint/2010/main" val="1886048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DBF74-4A2A-4143-6234-A63F1694887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5D4891-D2FF-E8FC-1D2F-6CDB90DEE8A7}"/>
              </a:ext>
            </a:extLst>
          </p:cNvPr>
          <p:cNvSpPr/>
          <p:nvPr/>
        </p:nvSpPr>
        <p:spPr>
          <a:xfrm>
            <a:off x="470263" y="6204857"/>
            <a:ext cx="4362994" cy="5616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4AB00AD-12BB-DB0F-C170-56F4B0DB8FA5}"/>
              </a:ext>
            </a:extLst>
          </p:cNvPr>
          <p:cNvSpPr>
            <a:spLocks noGrp="1"/>
          </p:cNvSpPr>
          <p:nvPr>
            <p:ph type="sldNum" sz="quarter" idx="18"/>
          </p:nvPr>
        </p:nvSpPr>
        <p:spPr/>
        <p:txBody>
          <a:bodyPr/>
          <a:lstStyle/>
          <a:p>
            <a:fld id="{7A3F00B2-786C-401B-9EB3-42A9D0DD4A9F}" type="slidenum">
              <a:rPr lang="nb-NO" smtClean="0"/>
              <a:pPr/>
              <a:t>26</a:t>
            </a:fld>
            <a:endParaRPr lang="nb-NO" dirty="0"/>
          </a:p>
        </p:txBody>
      </p:sp>
      <p:pic>
        <p:nvPicPr>
          <p:cNvPr id="19" name="Picture 18">
            <a:extLst>
              <a:ext uri="{FF2B5EF4-FFF2-40B4-BE49-F238E27FC236}">
                <a16:creationId xmlns:a16="http://schemas.microsoft.com/office/drawing/2014/main" id="{B44574B8-44F8-419C-0531-6E4814159833}"/>
              </a:ext>
            </a:extLst>
          </p:cNvPr>
          <p:cNvPicPr>
            <a:picLocks noChangeAspect="1"/>
          </p:cNvPicPr>
          <p:nvPr/>
        </p:nvPicPr>
        <p:blipFill>
          <a:blip r:embed="rId2">
            <a:extLst>
              <a:ext uri="{28A0092B-C50C-407E-A947-70E740481C1C}">
                <a14:useLocalDpi xmlns:a14="http://schemas.microsoft.com/office/drawing/2010/main" val="0"/>
              </a:ext>
            </a:extLst>
          </a:blip>
          <a:srcRect r="75668" b="24727"/>
          <a:stretch/>
        </p:blipFill>
        <p:spPr>
          <a:xfrm>
            <a:off x="9756251" y="143123"/>
            <a:ext cx="2276376" cy="2005068"/>
          </a:xfrm>
          <a:prstGeom prst="rect">
            <a:avLst/>
          </a:prstGeom>
        </p:spPr>
      </p:pic>
      <p:sp>
        <p:nvSpPr>
          <p:cNvPr id="2" name="TextBox 1">
            <a:extLst>
              <a:ext uri="{FF2B5EF4-FFF2-40B4-BE49-F238E27FC236}">
                <a16:creationId xmlns:a16="http://schemas.microsoft.com/office/drawing/2014/main" id="{6283374F-D2C6-410A-5546-2C75F3CAEF3F}"/>
              </a:ext>
            </a:extLst>
          </p:cNvPr>
          <p:cNvSpPr txBox="1"/>
          <p:nvPr/>
        </p:nvSpPr>
        <p:spPr>
          <a:xfrm>
            <a:off x="2029467" y="2428068"/>
            <a:ext cx="537327" cy="230832"/>
          </a:xfrm>
          <a:prstGeom prst="rect">
            <a:avLst/>
          </a:prstGeom>
          <a:noFill/>
        </p:spPr>
        <p:txBody>
          <a:bodyPr wrap="none" rtlCol="0">
            <a:spAutoFit/>
          </a:bodyPr>
          <a:lstStyle/>
          <a:p>
            <a:r>
              <a:rPr lang="en-US" dirty="0">
                <a:solidFill>
                  <a:srgbClr val="FF0000"/>
                </a:solidFill>
              </a:rPr>
              <a:t>No Slug</a:t>
            </a:r>
          </a:p>
        </p:txBody>
      </p:sp>
      <p:sp>
        <p:nvSpPr>
          <p:cNvPr id="6" name="Content Placeholder 2">
            <a:extLst>
              <a:ext uri="{FF2B5EF4-FFF2-40B4-BE49-F238E27FC236}">
                <a16:creationId xmlns:a16="http://schemas.microsoft.com/office/drawing/2014/main" id="{22B1F4D5-6462-9F3B-7999-F2AFB197D365}"/>
              </a:ext>
            </a:extLst>
          </p:cNvPr>
          <p:cNvSpPr>
            <a:spLocks noGrp="1"/>
          </p:cNvSpPr>
          <p:nvPr>
            <p:ph sz="half" idx="1"/>
          </p:nvPr>
        </p:nvSpPr>
        <p:spPr>
          <a:xfrm>
            <a:off x="1340140" y="1574161"/>
            <a:ext cx="3944485" cy="4237511"/>
          </a:xfrm>
        </p:spPr>
        <p:txBody>
          <a:bodyPr/>
          <a:lstStyle/>
          <a:p>
            <a:pPr marL="0">
              <a:spcBef>
                <a:spcPts val="1200"/>
              </a:spcBef>
              <a:tabLst>
                <a:tab pos="540385" algn="l"/>
              </a:tabLst>
            </a:pPr>
            <a:r>
              <a:rPr lang="en-US" dirty="0">
                <a:latin typeface="+mj-lt"/>
              </a:rPr>
              <a:t>Slugging heatmaps</a:t>
            </a: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7" name="Content Placeholder 2">
            <a:extLst>
              <a:ext uri="{FF2B5EF4-FFF2-40B4-BE49-F238E27FC236}">
                <a16:creationId xmlns:a16="http://schemas.microsoft.com/office/drawing/2014/main" id="{F085550D-EFBE-4D62-5017-6BA31E96729E}"/>
              </a:ext>
            </a:extLst>
          </p:cNvPr>
          <p:cNvSpPr txBox="1">
            <a:spLocks/>
          </p:cNvSpPr>
          <p:nvPr/>
        </p:nvSpPr>
        <p:spPr>
          <a:xfrm>
            <a:off x="2756134" y="1984795"/>
            <a:ext cx="782198" cy="32679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tabLst>
                <a:tab pos="540385" algn="l"/>
              </a:tabLst>
            </a:pPr>
            <a:r>
              <a:rPr lang="en-US" dirty="0">
                <a:solidFill>
                  <a:srgbClr val="FF0000"/>
                </a:solidFill>
                <a:latin typeface="+mj-lt"/>
              </a:rPr>
              <a:t>4-Test GL</a:t>
            </a: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sp>
        <p:nvSpPr>
          <p:cNvPr id="9" name="Content Placeholder 2">
            <a:extLst>
              <a:ext uri="{FF2B5EF4-FFF2-40B4-BE49-F238E27FC236}">
                <a16:creationId xmlns:a16="http://schemas.microsoft.com/office/drawing/2014/main" id="{4BB9B5A5-C2C6-D488-FADF-A9A633294EE7}"/>
              </a:ext>
            </a:extLst>
          </p:cNvPr>
          <p:cNvSpPr txBox="1">
            <a:spLocks/>
          </p:cNvSpPr>
          <p:nvPr/>
        </p:nvSpPr>
        <p:spPr>
          <a:xfrm>
            <a:off x="8234583" y="1984795"/>
            <a:ext cx="782198" cy="326792"/>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tabLst>
                <a:tab pos="540385" algn="l"/>
              </a:tabLst>
            </a:pPr>
            <a:r>
              <a:rPr lang="en-US" dirty="0">
                <a:solidFill>
                  <a:srgbClr val="FF0000"/>
                </a:solidFill>
                <a:latin typeface="+mj-lt"/>
              </a:rPr>
              <a:t>5-Test LR</a:t>
            </a: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sp>
        <p:nvSpPr>
          <p:cNvPr id="10" name="Title 1">
            <a:extLst>
              <a:ext uri="{FF2B5EF4-FFF2-40B4-BE49-F238E27FC236}">
                <a16:creationId xmlns:a16="http://schemas.microsoft.com/office/drawing/2014/main" id="{CCA6D17A-2AA7-66C6-5867-B268FAB43EFE}"/>
              </a:ext>
            </a:extLst>
          </p:cNvPr>
          <p:cNvSpPr>
            <a:spLocks noGrp="1"/>
          </p:cNvSpPr>
          <p:nvPr>
            <p:ph type="title"/>
          </p:nvPr>
        </p:nvSpPr>
        <p:spPr>
          <a:xfrm>
            <a:off x="1907584" y="427169"/>
            <a:ext cx="8106895" cy="507960"/>
          </a:xfrm>
        </p:spPr>
        <p:txBody>
          <a:bodyPr/>
          <a:lstStyle/>
          <a:p>
            <a:r>
              <a:rPr lang="en-US" dirty="0"/>
              <a:t>Slugging heatmaps</a:t>
            </a:r>
          </a:p>
        </p:txBody>
      </p:sp>
      <p:pic>
        <p:nvPicPr>
          <p:cNvPr id="8" name="Picture 7">
            <a:extLst>
              <a:ext uri="{FF2B5EF4-FFF2-40B4-BE49-F238E27FC236}">
                <a16:creationId xmlns:a16="http://schemas.microsoft.com/office/drawing/2014/main" id="{708AB3FF-8BDA-8C48-E920-34E93E52D5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43" y="2280150"/>
            <a:ext cx="6087913" cy="4571998"/>
          </a:xfrm>
          <a:prstGeom prst="rect">
            <a:avLst/>
          </a:prstGeom>
          <a:ln>
            <a:solidFill>
              <a:schemeClr val="accent1"/>
            </a:solidFill>
          </a:ln>
        </p:spPr>
      </p:pic>
      <p:pic>
        <p:nvPicPr>
          <p:cNvPr id="11" name="Picture 10">
            <a:extLst>
              <a:ext uri="{FF2B5EF4-FFF2-40B4-BE49-F238E27FC236}">
                <a16:creationId xmlns:a16="http://schemas.microsoft.com/office/drawing/2014/main" id="{5FB7E680-63C3-EF65-F090-5ADF0F45C9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0043" y="2280149"/>
            <a:ext cx="6087913" cy="4571998"/>
          </a:xfrm>
          <a:prstGeom prst="rect">
            <a:avLst/>
          </a:prstGeom>
          <a:ln>
            <a:solidFill>
              <a:schemeClr val="accent1"/>
            </a:solidFill>
          </a:ln>
        </p:spPr>
      </p:pic>
    </p:spTree>
    <p:extLst>
      <p:ext uri="{BB962C8B-B14F-4D97-AF65-F5344CB8AC3E}">
        <p14:creationId xmlns:p14="http://schemas.microsoft.com/office/powerpoint/2010/main" val="3846160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3A7B5-D431-51C5-9E1B-830821EE2AC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1607851F-904E-FC34-614D-9BC24385C3E9}"/>
              </a:ext>
            </a:extLst>
          </p:cNvPr>
          <p:cNvSpPr/>
          <p:nvPr/>
        </p:nvSpPr>
        <p:spPr>
          <a:xfrm>
            <a:off x="470263" y="6204857"/>
            <a:ext cx="4362994" cy="5616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A13314F-0590-EEA0-7D42-7DED5C44A2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44781" y="402842"/>
            <a:ext cx="6858000" cy="2286000"/>
          </a:xfrm>
          <a:prstGeom prst="rect">
            <a:avLst/>
          </a:prstGeom>
        </p:spPr>
      </p:pic>
      <p:sp>
        <p:nvSpPr>
          <p:cNvPr id="5" name="Slide Number Placeholder 4">
            <a:extLst>
              <a:ext uri="{FF2B5EF4-FFF2-40B4-BE49-F238E27FC236}">
                <a16:creationId xmlns:a16="http://schemas.microsoft.com/office/drawing/2014/main" id="{7BDB936A-226B-440F-F502-B6A145A91BAC}"/>
              </a:ext>
            </a:extLst>
          </p:cNvPr>
          <p:cNvSpPr>
            <a:spLocks noGrp="1"/>
          </p:cNvSpPr>
          <p:nvPr>
            <p:ph type="sldNum" sz="quarter" idx="18"/>
          </p:nvPr>
        </p:nvSpPr>
        <p:spPr/>
        <p:txBody>
          <a:bodyPr/>
          <a:lstStyle/>
          <a:p>
            <a:fld id="{7A3F00B2-786C-401B-9EB3-42A9D0DD4A9F}" type="slidenum">
              <a:rPr lang="nb-NO" smtClean="0"/>
              <a:pPr/>
              <a:t>27</a:t>
            </a:fld>
            <a:endParaRPr lang="nb-NO" dirty="0"/>
          </a:p>
        </p:txBody>
      </p:sp>
      <p:pic>
        <p:nvPicPr>
          <p:cNvPr id="19" name="Picture 18">
            <a:extLst>
              <a:ext uri="{FF2B5EF4-FFF2-40B4-BE49-F238E27FC236}">
                <a16:creationId xmlns:a16="http://schemas.microsoft.com/office/drawing/2014/main" id="{82009EC1-8406-1111-168E-75BECAFA4C1B}"/>
              </a:ext>
            </a:extLst>
          </p:cNvPr>
          <p:cNvPicPr>
            <a:picLocks noChangeAspect="1"/>
          </p:cNvPicPr>
          <p:nvPr/>
        </p:nvPicPr>
        <p:blipFill>
          <a:blip r:embed="rId3">
            <a:extLst>
              <a:ext uri="{28A0092B-C50C-407E-A947-70E740481C1C}">
                <a14:useLocalDpi xmlns:a14="http://schemas.microsoft.com/office/drawing/2010/main" val="0"/>
              </a:ext>
            </a:extLst>
          </a:blip>
          <a:srcRect r="75668" b="933"/>
          <a:stretch/>
        </p:blipFill>
        <p:spPr>
          <a:xfrm>
            <a:off x="118333" y="1592423"/>
            <a:ext cx="1953764" cy="2264884"/>
          </a:xfrm>
          <a:prstGeom prst="rect">
            <a:avLst/>
          </a:prstGeom>
        </p:spPr>
      </p:pic>
      <p:pic>
        <p:nvPicPr>
          <p:cNvPr id="25" name="Picture 24">
            <a:extLst>
              <a:ext uri="{FF2B5EF4-FFF2-40B4-BE49-F238E27FC236}">
                <a16:creationId xmlns:a16="http://schemas.microsoft.com/office/drawing/2014/main" id="{35364FC5-970D-AF70-6CED-75D12425F5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44782" y="2405190"/>
            <a:ext cx="6858000" cy="2286000"/>
          </a:xfrm>
          <a:prstGeom prst="rect">
            <a:avLst/>
          </a:prstGeom>
        </p:spPr>
      </p:pic>
      <p:pic>
        <p:nvPicPr>
          <p:cNvPr id="27" name="Picture 26">
            <a:extLst>
              <a:ext uri="{FF2B5EF4-FFF2-40B4-BE49-F238E27FC236}">
                <a16:creationId xmlns:a16="http://schemas.microsoft.com/office/drawing/2014/main" id="{20B86B9A-A44A-5FDC-93CB-C7DCA362840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44781" y="4382696"/>
            <a:ext cx="6858000" cy="2286000"/>
          </a:xfrm>
          <a:prstGeom prst="rect">
            <a:avLst/>
          </a:prstGeom>
        </p:spPr>
      </p:pic>
      <p:cxnSp>
        <p:nvCxnSpPr>
          <p:cNvPr id="31" name="Straight Connector 30">
            <a:extLst>
              <a:ext uri="{FF2B5EF4-FFF2-40B4-BE49-F238E27FC236}">
                <a16:creationId xmlns:a16="http://schemas.microsoft.com/office/drawing/2014/main" id="{0A92074D-2F80-B69D-C733-52F5045F9E38}"/>
              </a:ext>
            </a:extLst>
          </p:cNvPr>
          <p:cNvCxnSpPr/>
          <p:nvPr/>
        </p:nvCxnSpPr>
        <p:spPr>
          <a:xfrm>
            <a:off x="391886" y="2455817"/>
            <a:ext cx="1796143" cy="0"/>
          </a:xfrm>
          <a:prstGeom prst="line">
            <a:avLst/>
          </a:prstGeom>
          <a:ln w="28575"/>
        </p:spPr>
        <p:style>
          <a:lnRef idx="1">
            <a:schemeClr val="accent5"/>
          </a:lnRef>
          <a:fillRef idx="0">
            <a:schemeClr val="accent5"/>
          </a:fillRef>
          <a:effectRef idx="0">
            <a:schemeClr val="accent5"/>
          </a:effectRef>
          <a:fontRef idx="minor">
            <a:schemeClr val="tx1"/>
          </a:fontRef>
        </p:style>
      </p:cxnSp>
      <p:graphicFrame>
        <p:nvGraphicFramePr>
          <p:cNvPr id="21" name="Table 20">
            <a:extLst>
              <a:ext uri="{FF2B5EF4-FFF2-40B4-BE49-F238E27FC236}">
                <a16:creationId xmlns:a16="http://schemas.microsoft.com/office/drawing/2014/main" id="{7759E91C-92BD-C9F1-6F46-50EFF19FF5E1}"/>
              </a:ext>
            </a:extLst>
          </p:cNvPr>
          <p:cNvGraphicFramePr>
            <a:graphicFrameLocks noGrp="1"/>
          </p:cNvGraphicFramePr>
          <p:nvPr>
            <p:extLst>
              <p:ext uri="{D42A27DB-BD31-4B8C-83A1-F6EECF244321}">
                <p14:modId xmlns:p14="http://schemas.microsoft.com/office/powerpoint/2010/main" val="3538670773"/>
              </p:ext>
            </p:extLst>
          </p:nvPr>
        </p:nvGraphicFramePr>
        <p:xfrm>
          <a:off x="2686050" y="0"/>
          <a:ext cx="9505950" cy="6585789"/>
        </p:xfrm>
        <a:graphic>
          <a:graphicData uri="http://schemas.openxmlformats.org/drawingml/2006/table">
            <a:tbl>
              <a:tblPr firstRow="1" bandRow="1">
                <a:tableStyleId>{5C22544A-7EE6-4342-B048-85BDC9FD1C3A}</a:tableStyleId>
              </a:tblPr>
              <a:tblGrid>
                <a:gridCol w="777240">
                  <a:extLst>
                    <a:ext uri="{9D8B030D-6E8A-4147-A177-3AD203B41FA5}">
                      <a16:colId xmlns:a16="http://schemas.microsoft.com/office/drawing/2014/main" val="4173268783"/>
                    </a:ext>
                  </a:extLst>
                </a:gridCol>
                <a:gridCol w="1177290">
                  <a:extLst>
                    <a:ext uri="{9D8B030D-6E8A-4147-A177-3AD203B41FA5}">
                      <a16:colId xmlns:a16="http://schemas.microsoft.com/office/drawing/2014/main" val="4017754492"/>
                    </a:ext>
                  </a:extLst>
                </a:gridCol>
                <a:gridCol w="7551420">
                  <a:extLst>
                    <a:ext uri="{9D8B030D-6E8A-4147-A177-3AD203B41FA5}">
                      <a16:colId xmlns:a16="http://schemas.microsoft.com/office/drawing/2014/main" val="1062758714"/>
                    </a:ext>
                  </a:extLst>
                </a:gridCol>
              </a:tblGrid>
              <a:tr h="388970">
                <a:tc>
                  <a:txBody>
                    <a:bodyPr/>
                    <a:lstStyle/>
                    <a:p>
                      <a:r>
                        <a:rPr lang="en-US" dirty="0">
                          <a:solidFill>
                            <a:schemeClr val="tx1"/>
                          </a:solidFill>
                        </a:rPr>
                        <a:t>Riser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Bin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OrcaFlex Input for Mixture Density &amp; Flow Velocity – Averaged over 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716711"/>
                  </a:ext>
                </a:extLst>
              </a:tr>
              <a:tr h="2027659">
                <a:tc>
                  <a:txBody>
                    <a:bodyPr/>
                    <a:lstStyle/>
                    <a:p>
                      <a:r>
                        <a:rPr lang="en-US" dirty="0"/>
                        <a:t>PR3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 Early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7132885"/>
                  </a:ext>
                </a:extLst>
              </a:tr>
              <a:tr h="1998617">
                <a:tc>
                  <a:txBody>
                    <a:bodyPr/>
                    <a:lstStyle/>
                    <a:p>
                      <a:r>
                        <a:rPr lang="en-US" dirty="0"/>
                        <a:t>PR3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2- Mid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8931248"/>
                  </a:ext>
                </a:extLst>
              </a:tr>
              <a:tr h="2170543">
                <a:tc>
                  <a:txBody>
                    <a:bodyPr/>
                    <a:lstStyle/>
                    <a:p>
                      <a:r>
                        <a:rPr lang="en-US" dirty="0"/>
                        <a:t>PR3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4- Test NC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4362436"/>
                  </a:ext>
                </a:extLst>
              </a:tr>
            </a:tbl>
          </a:graphicData>
        </a:graphic>
      </p:graphicFrame>
      <p:sp>
        <p:nvSpPr>
          <p:cNvPr id="2" name="TextBox 1">
            <a:extLst>
              <a:ext uri="{FF2B5EF4-FFF2-40B4-BE49-F238E27FC236}">
                <a16:creationId xmlns:a16="http://schemas.microsoft.com/office/drawing/2014/main" id="{60C628DA-9F38-32D4-85C3-016569C0CFE3}"/>
              </a:ext>
            </a:extLst>
          </p:cNvPr>
          <p:cNvSpPr txBox="1"/>
          <p:nvPr/>
        </p:nvSpPr>
        <p:spPr>
          <a:xfrm>
            <a:off x="2029467" y="2428068"/>
            <a:ext cx="537327" cy="230832"/>
          </a:xfrm>
          <a:prstGeom prst="rect">
            <a:avLst/>
          </a:prstGeom>
          <a:noFill/>
        </p:spPr>
        <p:txBody>
          <a:bodyPr wrap="none" rtlCol="0">
            <a:spAutoFit/>
          </a:bodyPr>
          <a:lstStyle/>
          <a:p>
            <a:r>
              <a:rPr lang="en-US" dirty="0">
                <a:solidFill>
                  <a:srgbClr val="FF0000"/>
                </a:solidFill>
              </a:rPr>
              <a:t>No Slug</a:t>
            </a:r>
          </a:p>
        </p:txBody>
      </p:sp>
    </p:spTree>
    <p:extLst>
      <p:ext uri="{BB962C8B-B14F-4D97-AF65-F5344CB8AC3E}">
        <p14:creationId xmlns:p14="http://schemas.microsoft.com/office/powerpoint/2010/main" val="2924993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61A11-2052-6D1E-F9C4-7BE96B6499B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EAE35771-CCC7-3962-13EC-F964AA6D378F}"/>
              </a:ext>
            </a:extLst>
          </p:cNvPr>
          <p:cNvSpPr/>
          <p:nvPr/>
        </p:nvSpPr>
        <p:spPr>
          <a:xfrm>
            <a:off x="470263" y="6204857"/>
            <a:ext cx="4362994" cy="5616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A27D065-A864-1875-F2B0-62AE25AD6A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44782" y="431377"/>
            <a:ext cx="6858000" cy="2286000"/>
          </a:xfrm>
          <a:prstGeom prst="rect">
            <a:avLst/>
          </a:prstGeom>
        </p:spPr>
      </p:pic>
      <p:pic>
        <p:nvPicPr>
          <p:cNvPr id="7" name="Picture 6">
            <a:extLst>
              <a:ext uri="{FF2B5EF4-FFF2-40B4-BE49-F238E27FC236}">
                <a16:creationId xmlns:a16="http://schemas.microsoft.com/office/drawing/2014/main" id="{5B78504A-6003-D18F-EC92-B8F00AD851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44782" y="2383704"/>
            <a:ext cx="6858000" cy="2286000"/>
          </a:xfrm>
          <a:prstGeom prst="rect">
            <a:avLst/>
          </a:prstGeom>
        </p:spPr>
      </p:pic>
      <p:sp>
        <p:nvSpPr>
          <p:cNvPr id="5" name="Slide Number Placeholder 4">
            <a:extLst>
              <a:ext uri="{FF2B5EF4-FFF2-40B4-BE49-F238E27FC236}">
                <a16:creationId xmlns:a16="http://schemas.microsoft.com/office/drawing/2014/main" id="{4F30B3BF-226D-D8DD-81E1-56DC9AAC8396}"/>
              </a:ext>
            </a:extLst>
          </p:cNvPr>
          <p:cNvSpPr>
            <a:spLocks noGrp="1"/>
          </p:cNvSpPr>
          <p:nvPr>
            <p:ph type="sldNum" sz="quarter" idx="18"/>
          </p:nvPr>
        </p:nvSpPr>
        <p:spPr/>
        <p:txBody>
          <a:bodyPr/>
          <a:lstStyle/>
          <a:p>
            <a:fld id="{7A3F00B2-786C-401B-9EB3-42A9D0DD4A9F}" type="slidenum">
              <a:rPr lang="nb-NO" smtClean="0"/>
              <a:pPr/>
              <a:t>28</a:t>
            </a:fld>
            <a:endParaRPr lang="nb-NO" dirty="0"/>
          </a:p>
        </p:txBody>
      </p:sp>
      <p:pic>
        <p:nvPicPr>
          <p:cNvPr id="4" name="Picture 3">
            <a:extLst>
              <a:ext uri="{FF2B5EF4-FFF2-40B4-BE49-F238E27FC236}">
                <a16:creationId xmlns:a16="http://schemas.microsoft.com/office/drawing/2014/main" id="{68825239-1945-CBA2-4864-A2BC9782DB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45736" y="4379976"/>
            <a:ext cx="6858000" cy="2286000"/>
          </a:xfrm>
          <a:prstGeom prst="rect">
            <a:avLst/>
          </a:prstGeom>
        </p:spPr>
      </p:pic>
      <p:graphicFrame>
        <p:nvGraphicFramePr>
          <p:cNvPr id="13" name="Table 12">
            <a:extLst>
              <a:ext uri="{FF2B5EF4-FFF2-40B4-BE49-F238E27FC236}">
                <a16:creationId xmlns:a16="http://schemas.microsoft.com/office/drawing/2014/main" id="{543B4822-9B17-D938-4770-C7691E997000}"/>
              </a:ext>
            </a:extLst>
          </p:cNvPr>
          <p:cNvGraphicFramePr>
            <a:graphicFrameLocks noGrp="1"/>
          </p:cNvGraphicFramePr>
          <p:nvPr/>
        </p:nvGraphicFramePr>
        <p:xfrm>
          <a:off x="2686050" y="0"/>
          <a:ext cx="9505950" cy="6585789"/>
        </p:xfrm>
        <a:graphic>
          <a:graphicData uri="http://schemas.openxmlformats.org/drawingml/2006/table">
            <a:tbl>
              <a:tblPr firstRow="1" bandRow="1">
                <a:tableStyleId>{5C22544A-7EE6-4342-B048-85BDC9FD1C3A}</a:tableStyleId>
              </a:tblPr>
              <a:tblGrid>
                <a:gridCol w="777240">
                  <a:extLst>
                    <a:ext uri="{9D8B030D-6E8A-4147-A177-3AD203B41FA5}">
                      <a16:colId xmlns:a16="http://schemas.microsoft.com/office/drawing/2014/main" val="4173268783"/>
                    </a:ext>
                  </a:extLst>
                </a:gridCol>
                <a:gridCol w="1177290">
                  <a:extLst>
                    <a:ext uri="{9D8B030D-6E8A-4147-A177-3AD203B41FA5}">
                      <a16:colId xmlns:a16="http://schemas.microsoft.com/office/drawing/2014/main" val="4017754492"/>
                    </a:ext>
                  </a:extLst>
                </a:gridCol>
                <a:gridCol w="7551420">
                  <a:extLst>
                    <a:ext uri="{9D8B030D-6E8A-4147-A177-3AD203B41FA5}">
                      <a16:colId xmlns:a16="http://schemas.microsoft.com/office/drawing/2014/main" val="1062758714"/>
                    </a:ext>
                  </a:extLst>
                </a:gridCol>
              </a:tblGrid>
              <a:tr h="388970">
                <a:tc>
                  <a:txBody>
                    <a:bodyPr/>
                    <a:lstStyle/>
                    <a:p>
                      <a:r>
                        <a:rPr lang="en-US" dirty="0">
                          <a:solidFill>
                            <a:schemeClr val="tx1"/>
                          </a:solidFill>
                        </a:rPr>
                        <a:t>Riser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Bin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OFX Input for Mixture Density &amp; Flow Velocity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716711"/>
                  </a:ext>
                </a:extLst>
              </a:tr>
              <a:tr h="2027659">
                <a:tc>
                  <a:txBody>
                    <a:bodyPr/>
                    <a:lstStyle/>
                    <a:p>
                      <a:r>
                        <a:rPr lang="en-US" dirty="0"/>
                        <a:t>PR3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4-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7132885"/>
                  </a:ext>
                </a:extLst>
              </a:tr>
              <a:tr h="1998617">
                <a:tc>
                  <a:txBody>
                    <a:bodyPr/>
                    <a:lstStyle/>
                    <a:p>
                      <a:r>
                        <a:rPr lang="en-US" dirty="0"/>
                        <a:t>PR3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4- Test GL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8931248"/>
                  </a:ext>
                </a:extLst>
              </a:tr>
              <a:tr h="2170543">
                <a:tc>
                  <a:txBody>
                    <a:bodyPr/>
                    <a:lstStyle/>
                    <a:p>
                      <a:r>
                        <a:rPr lang="en-US" dirty="0"/>
                        <a:t>PR3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5- Test 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4362436"/>
                  </a:ext>
                </a:extLst>
              </a:tr>
            </a:tbl>
          </a:graphicData>
        </a:graphic>
      </p:graphicFrame>
      <p:pic>
        <p:nvPicPr>
          <p:cNvPr id="2" name="Picture 1">
            <a:extLst>
              <a:ext uri="{FF2B5EF4-FFF2-40B4-BE49-F238E27FC236}">
                <a16:creationId xmlns:a16="http://schemas.microsoft.com/office/drawing/2014/main" id="{0B7FD8EA-AC00-5956-4EF9-9B24CB702DB0}"/>
              </a:ext>
            </a:extLst>
          </p:cNvPr>
          <p:cNvPicPr>
            <a:picLocks noChangeAspect="1"/>
          </p:cNvPicPr>
          <p:nvPr/>
        </p:nvPicPr>
        <p:blipFill>
          <a:blip r:embed="rId5">
            <a:extLst>
              <a:ext uri="{28A0092B-C50C-407E-A947-70E740481C1C}">
                <a14:useLocalDpi xmlns:a14="http://schemas.microsoft.com/office/drawing/2010/main" val="0"/>
              </a:ext>
            </a:extLst>
          </a:blip>
          <a:srcRect r="75668" b="933"/>
          <a:stretch/>
        </p:blipFill>
        <p:spPr>
          <a:xfrm>
            <a:off x="118333" y="1592423"/>
            <a:ext cx="1953764" cy="2264884"/>
          </a:xfrm>
          <a:prstGeom prst="rect">
            <a:avLst/>
          </a:prstGeom>
        </p:spPr>
      </p:pic>
      <p:cxnSp>
        <p:nvCxnSpPr>
          <p:cNvPr id="3" name="Straight Connector 2">
            <a:extLst>
              <a:ext uri="{FF2B5EF4-FFF2-40B4-BE49-F238E27FC236}">
                <a16:creationId xmlns:a16="http://schemas.microsoft.com/office/drawing/2014/main" id="{E3F7525B-1972-56AB-2A7F-C0B8314C9DE1}"/>
              </a:ext>
            </a:extLst>
          </p:cNvPr>
          <p:cNvCxnSpPr/>
          <p:nvPr/>
        </p:nvCxnSpPr>
        <p:spPr>
          <a:xfrm>
            <a:off x="391886" y="2455817"/>
            <a:ext cx="1796143"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6" name="TextBox 5">
            <a:extLst>
              <a:ext uri="{FF2B5EF4-FFF2-40B4-BE49-F238E27FC236}">
                <a16:creationId xmlns:a16="http://schemas.microsoft.com/office/drawing/2014/main" id="{216522DE-74CA-F8BA-3E34-F09E3ED95599}"/>
              </a:ext>
            </a:extLst>
          </p:cNvPr>
          <p:cNvSpPr txBox="1"/>
          <p:nvPr/>
        </p:nvSpPr>
        <p:spPr>
          <a:xfrm>
            <a:off x="2029467" y="2428068"/>
            <a:ext cx="537327" cy="230832"/>
          </a:xfrm>
          <a:prstGeom prst="rect">
            <a:avLst/>
          </a:prstGeom>
          <a:noFill/>
        </p:spPr>
        <p:txBody>
          <a:bodyPr wrap="none" rtlCol="0">
            <a:spAutoFit/>
          </a:bodyPr>
          <a:lstStyle/>
          <a:p>
            <a:r>
              <a:rPr lang="en-US" dirty="0">
                <a:solidFill>
                  <a:srgbClr val="FF0000"/>
                </a:solidFill>
              </a:rPr>
              <a:t>No Slug</a:t>
            </a:r>
          </a:p>
        </p:txBody>
      </p:sp>
    </p:spTree>
    <p:extLst>
      <p:ext uri="{BB962C8B-B14F-4D97-AF65-F5344CB8AC3E}">
        <p14:creationId xmlns:p14="http://schemas.microsoft.com/office/powerpoint/2010/main" val="220676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2D533D-E751-44F4-AFD8-9434BE2629AA}"/>
              </a:ext>
            </a:extLst>
          </p:cNvPr>
          <p:cNvSpPr>
            <a:spLocks noGrp="1"/>
          </p:cNvSpPr>
          <p:nvPr>
            <p:ph type="sldNum" sz="quarter" idx="18"/>
          </p:nvPr>
        </p:nvSpPr>
        <p:spPr>
          <a:xfrm>
            <a:off x="10840861" y="6288359"/>
            <a:ext cx="761921" cy="365125"/>
          </a:xfrm>
          <a:prstGeom prst="rect">
            <a:avLst/>
          </a:prstGeom>
        </p:spPr>
        <p:txBody>
          <a:bodyPr anchor="ctr">
            <a:normAutofit/>
          </a:bodyPr>
          <a:lstStyle/>
          <a:p>
            <a:pPr>
              <a:spcAft>
                <a:spcPts val="600"/>
              </a:spcAft>
            </a:pPr>
            <a:fld id="{7A3F00B2-786C-401B-9EB3-42A9D0DD4A9F}" type="slidenum">
              <a:rPr lang="nb-NO" smtClean="0"/>
              <a:pPr>
                <a:spcAft>
                  <a:spcPts val="600"/>
                </a:spcAft>
              </a:pPr>
              <a:t>3</a:t>
            </a:fld>
            <a:endParaRPr lang="nb-NO"/>
          </a:p>
        </p:txBody>
      </p:sp>
      <p:sp>
        <p:nvSpPr>
          <p:cNvPr id="2" name="Title 1">
            <a:extLst>
              <a:ext uri="{FF2B5EF4-FFF2-40B4-BE49-F238E27FC236}">
                <a16:creationId xmlns:a16="http://schemas.microsoft.com/office/drawing/2014/main" id="{49FAF2AE-A002-4F77-A3DE-9E37D5FC17E2}"/>
              </a:ext>
            </a:extLst>
          </p:cNvPr>
          <p:cNvSpPr>
            <a:spLocks noGrp="1"/>
          </p:cNvSpPr>
          <p:nvPr>
            <p:ph type="title"/>
          </p:nvPr>
        </p:nvSpPr>
        <p:spPr>
          <a:xfrm>
            <a:off x="2034805" y="691698"/>
            <a:ext cx="8106895" cy="507960"/>
          </a:xfrm>
          <a:prstGeom prst="rect">
            <a:avLst/>
          </a:prstGeom>
        </p:spPr>
        <p:txBody>
          <a:bodyPr wrap="square" anchor="t">
            <a:normAutofit fontScale="90000"/>
          </a:bodyPr>
          <a:lstStyle/>
          <a:p>
            <a:r>
              <a:rPr lang="en-US" dirty="0"/>
              <a:t>Slug Global Analysis – Input required</a:t>
            </a:r>
            <a:br>
              <a:rPr lang="en-US" dirty="0"/>
            </a:br>
            <a:endParaRPr lang="en-US" dirty="0"/>
          </a:p>
        </p:txBody>
      </p:sp>
      <p:sp>
        <p:nvSpPr>
          <p:cNvPr id="7" name="Flowchart: Terminator 6">
            <a:extLst>
              <a:ext uri="{FF2B5EF4-FFF2-40B4-BE49-F238E27FC236}">
                <a16:creationId xmlns:a16="http://schemas.microsoft.com/office/drawing/2014/main" id="{48D29846-E307-A585-2C65-D38FA59C5E4C}"/>
              </a:ext>
            </a:extLst>
          </p:cNvPr>
          <p:cNvSpPr/>
          <p:nvPr/>
        </p:nvSpPr>
        <p:spPr>
          <a:xfrm>
            <a:off x="9564095" y="2137083"/>
            <a:ext cx="1276766" cy="6126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b="1" dirty="0"/>
              <a:t>Global Analysis </a:t>
            </a:r>
            <a:endParaRPr lang="en-US" sz="1200" b="1" dirty="0"/>
          </a:p>
        </p:txBody>
      </p:sp>
      <p:sp>
        <p:nvSpPr>
          <p:cNvPr id="8" name="Flowchart: Data 7">
            <a:extLst>
              <a:ext uri="{FF2B5EF4-FFF2-40B4-BE49-F238E27FC236}">
                <a16:creationId xmlns:a16="http://schemas.microsoft.com/office/drawing/2014/main" id="{DEBA499D-B44C-8C36-768F-86A62966F782}"/>
              </a:ext>
            </a:extLst>
          </p:cNvPr>
          <p:cNvSpPr/>
          <p:nvPr/>
        </p:nvSpPr>
        <p:spPr>
          <a:xfrm>
            <a:off x="5424299" y="2137083"/>
            <a:ext cx="1677722" cy="61264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b="1" dirty="0" err="1"/>
              <a:t>Insert</a:t>
            </a:r>
            <a:r>
              <a:rPr lang="nb-NO" sz="1200" b="1" dirty="0"/>
              <a:t> </a:t>
            </a:r>
            <a:r>
              <a:rPr lang="nb-NO" sz="1200" b="1" dirty="0" err="1"/>
              <a:t>txt</a:t>
            </a:r>
            <a:r>
              <a:rPr lang="nb-NO" sz="1200" b="1" dirty="0"/>
              <a:t> to </a:t>
            </a:r>
            <a:r>
              <a:rPr lang="nb-NO" sz="1200" b="1" dirty="0" err="1"/>
              <a:t>Orcaflex</a:t>
            </a:r>
            <a:endParaRPr lang="en-US" sz="1200" b="1" dirty="0"/>
          </a:p>
        </p:txBody>
      </p:sp>
      <p:sp>
        <p:nvSpPr>
          <p:cNvPr id="12" name="Flowchart: Process 11">
            <a:extLst>
              <a:ext uri="{FF2B5EF4-FFF2-40B4-BE49-F238E27FC236}">
                <a16:creationId xmlns:a16="http://schemas.microsoft.com/office/drawing/2014/main" id="{DB6476FB-BA60-EF32-FD57-A49210C371E4}"/>
              </a:ext>
            </a:extLst>
          </p:cNvPr>
          <p:cNvSpPr/>
          <p:nvPr/>
        </p:nvSpPr>
        <p:spPr>
          <a:xfrm>
            <a:off x="7682951" y="2137083"/>
            <a:ext cx="1300214"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b="1" dirty="0"/>
              <a:t>Run </a:t>
            </a:r>
            <a:r>
              <a:rPr lang="nb-NO" sz="1200" b="1" dirty="0" err="1"/>
              <a:t>Simulation</a:t>
            </a:r>
            <a:endParaRPr lang="en-US" sz="1200" b="1" dirty="0"/>
          </a:p>
        </p:txBody>
      </p:sp>
      <p:cxnSp>
        <p:nvCxnSpPr>
          <p:cNvPr id="22" name="Straight Arrow Connector 21">
            <a:extLst>
              <a:ext uri="{FF2B5EF4-FFF2-40B4-BE49-F238E27FC236}">
                <a16:creationId xmlns:a16="http://schemas.microsoft.com/office/drawing/2014/main" id="{FC484D46-5D5F-6852-BAA0-FDDB816CB6F4}"/>
              </a:ext>
            </a:extLst>
          </p:cNvPr>
          <p:cNvCxnSpPr>
            <a:cxnSpLocks/>
            <a:stCxn id="8" idx="5"/>
            <a:endCxn id="12" idx="1"/>
          </p:cNvCxnSpPr>
          <p:nvPr/>
        </p:nvCxnSpPr>
        <p:spPr>
          <a:xfrm>
            <a:off x="6934249" y="2443407"/>
            <a:ext cx="7487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05E5DA-3289-1711-967F-767D411FB735}"/>
              </a:ext>
            </a:extLst>
          </p:cNvPr>
          <p:cNvCxnSpPr>
            <a:cxnSpLocks/>
            <a:stCxn id="12" idx="3"/>
            <a:endCxn id="7" idx="1"/>
          </p:cNvCxnSpPr>
          <p:nvPr/>
        </p:nvCxnSpPr>
        <p:spPr>
          <a:xfrm>
            <a:off x="8983165" y="2443407"/>
            <a:ext cx="580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282AA702-DC82-DA38-82FE-E1866019C4FC}"/>
              </a:ext>
            </a:extLst>
          </p:cNvPr>
          <p:cNvPicPr>
            <a:picLocks noChangeAspect="1"/>
          </p:cNvPicPr>
          <p:nvPr/>
        </p:nvPicPr>
        <p:blipFill>
          <a:blip r:embed="rId2"/>
          <a:stretch>
            <a:fillRect/>
          </a:stretch>
        </p:blipFill>
        <p:spPr>
          <a:xfrm>
            <a:off x="4476320" y="3151988"/>
            <a:ext cx="5726158" cy="1367056"/>
          </a:xfrm>
          <a:prstGeom prst="rect">
            <a:avLst/>
          </a:prstGeom>
        </p:spPr>
      </p:pic>
      <p:cxnSp>
        <p:nvCxnSpPr>
          <p:cNvPr id="89" name="Straight Arrow Connector 88">
            <a:extLst>
              <a:ext uri="{FF2B5EF4-FFF2-40B4-BE49-F238E27FC236}">
                <a16:creationId xmlns:a16="http://schemas.microsoft.com/office/drawing/2014/main" id="{F60A10AF-C265-6C31-2D8D-E1117116C6E1}"/>
              </a:ext>
            </a:extLst>
          </p:cNvPr>
          <p:cNvCxnSpPr>
            <a:stCxn id="87" idx="0"/>
            <a:endCxn id="8" idx="3"/>
          </p:cNvCxnSpPr>
          <p:nvPr/>
        </p:nvCxnSpPr>
        <p:spPr>
          <a:xfrm flipH="1" flipV="1">
            <a:off x="6095388" y="2749731"/>
            <a:ext cx="1244011" cy="402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5B5A345-A572-CD14-3F6D-349C6B0FCE0F}"/>
              </a:ext>
            </a:extLst>
          </p:cNvPr>
          <p:cNvSpPr txBox="1"/>
          <p:nvPr/>
        </p:nvSpPr>
        <p:spPr>
          <a:xfrm>
            <a:off x="670662" y="1953157"/>
            <a:ext cx="3088872" cy="311072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dirty="0" err="1"/>
              <a:t>Orcaflex</a:t>
            </a:r>
            <a:r>
              <a:rPr lang="en-US" sz="1200" dirty="0"/>
              <a:t> model of the riser configuration</a:t>
            </a:r>
          </a:p>
          <a:p>
            <a:pPr marL="171450" indent="-171450">
              <a:lnSpc>
                <a:spcPct val="150000"/>
              </a:lnSpc>
              <a:buFont typeface="Arial" panose="020B0604020202020204" pitchFamily="34" charset="0"/>
              <a:buChar char="•"/>
            </a:pPr>
            <a:r>
              <a:rPr lang="en-US" sz="1200" dirty="0"/>
              <a:t>Flexible riser cross section data</a:t>
            </a:r>
          </a:p>
          <a:p>
            <a:pPr marL="171450" indent="-171450">
              <a:lnSpc>
                <a:spcPct val="150000"/>
              </a:lnSpc>
              <a:buFont typeface="Arial" panose="020B0604020202020204" pitchFamily="34" charset="0"/>
              <a:buChar char="•"/>
            </a:pPr>
            <a:r>
              <a:rPr lang="en-US" sz="1200" dirty="0"/>
              <a:t>SN curve</a:t>
            </a:r>
            <a:endParaRPr lang="en-US" sz="1200" dirty="0">
              <a:highlight>
                <a:srgbClr val="FFFF00"/>
              </a:highlight>
            </a:endParaRPr>
          </a:p>
          <a:p>
            <a:pPr marL="171450" indent="-171450">
              <a:lnSpc>
                <a:spcPct val="150000"/>
              </a:lnSpc>
              <a:buFont typeface="Arial" panose="020B0604020202020204" pitchFamily="34" charset="0"/>
              <a:buChar char="•"/>
            </a:pPr>
            <a:r>
              <a:rPr lang="en-US" sz="1200" dirty="0"/>
              <a:t>Slug input:</a:t>
            </a:r>
            <a:endParaRPr lang="nb-NO" sz="1200" dirty="0"/>
          </a:p>
          <a:p>
            <a:pPr lvl="1">
              <a:lnSpc>
                <a:spcPct val="150000"/>
              </a:lnSpc>
            </a:pPr>
            <a:r>
              <a:rPr lang="nb-NO" sz="1200" dirty="0"/>
              <a:t> - time</a:t>
            </a:r>
          </a:p>
          <a:p>
            <a:pPr lvl="1">
              <a:lnSpc>
                <a:spcPct val="150000"/>
              </a:lnSpc>
            </a:pPr>
            <a:r>
              <a:rPr lang="nb-NO" sz="1200" dirty="0"/>
              <a:t> - </a:t>
            </a:r>
            <a:r>
              <a:rPr lang="nb-NO" sz="1200" dirty="0" err="1"/>
              <a:t>arc</a:t>
            </a:r>
            <a:r>
              <a:rPr lang="nb-NO" sz="1200" dirty="0"/>
              <a:t> </a:t>
            </a:r>
            <a:r>
              <a:rPr lang="nb-NO" sz="1200" dirty="0" err="1"/>
              <a:t>length</a:t>
            </a:r>
            <a:endParaRPr lang="nb-NO" sz="1200" dirty="0"/>
          </a:p>
          <a:p>
            <a:pPr lvl="1">
              <a:lnSpc>
                <a:spcPct val="150000"/>
              </a:lnSpc>
            </a:pPr>
            <a:r>
              <a:rPr lang="nb-NO" sz="1200" dirty="0"/>
              <a:t> - </a:t>
            </a:r>
            <a:r>
              <a:rPr lang="nb-NO" sz="1200" dirty="0" err="1"/>
              <a:t>mixture</a:t>
            </a:r>
            <a:r>
              <a:rPr lang="nb-NO" sz="1200" dirty="0"/>
              <a:t> </a:t>
            </a:r>
            <a:r>
              <a:rPr lang="nb-NO" sz="1200" dirty="0" err="1"/>
              <a:t>density</a:t>
            </a:r>
            <a:endParaRPr lang="nb-NO" sz="1200" dirty="0"/>
          </a:p>
          <a:p>
            <a:pPr lvl="1">
              <a:lnSpc>
                <a:spcPct val="150000"/>
              </a:lnSpc>
            </a:pPr>
            <a:r>
              <a:rPr lang="nb-NO" sz="1200" dirty="0"/>
              <a:t> - </a:t>
            </a:r>
            <a:r>
              <a:rPr lang="nb-NO" sz="1200" dirty="0" err="1"/>
              <a:t>flow</a:t>
            </a:r>
            <a:r>
              <a:rPr lang="nb-NO" sz="1200" dirty="0"/>
              <a:t> rate</a:t>
            </a:r>
          </a:p>
          <a:p>
            <a:pPr lvl="1">
              <a:lnSpc>
                <a:spcPct val="150000"/>
              </a:lnSpc>
            </a:pPr>
            <a:r>
              <a:rPr lang="nb-NO" sz="1200" dirty="0"/>
              <a:t> - </a:t>
            </a:r>
            <a:r>
              <a:rPr lang="nb-NO" sz="1200" dirty="0" err="1"/>
              <a:t>avg</a:t>
            </a:r>
            <a:r>
              <a:rPr lang="nb-NO" sz="1200" dirty="0"/>
              <a:t> slug front </a:t>
            </a:r>
            <a:r>
              <a:rPr lang="nb-NO" sz="1200" dirty="0" err="1"/>
              <a:t>velocity</a:t>
            </a:r>
            <a:endParaRPr lang="nb-NO" sz="1200" dirty="0"/>
          </a:p>
          <a:p>
            <a:pPr>
              <a:lnSpc>
                <a:spcPct val="150000"/>
              </a:lnSpc>
            </a:pPr>
            <a:endParaRPr lang="nb-NO" sz="1200" dirty="0"/>
          </a:p>
          <a:p>
            <a:pPr>
              <a:lnSpc>
                <a:spcPct val="150000"/>
              </a:lnSpc>
            </a:pPr>
            <a:endParaRPr lang="nb-NO" sz="1200" dirty="0"/>
          </a:p>
        </p:txBody>
      </p:sp>
      <p:sp>
        <p:nvSpPr>
          <p:cNvPr id="92" name="TextBox 91">
            <a:extLst>
              <a:ext uri="{FF2B5EF4-FFF2-40B4-BE49-F238E27FC236}">
                <a16:creationId xmlns:a16="http://schemas.microsoft.com/office/drawing/2014/main" id="{42D8ED3A-E106-5A51-72FC-6A96A34D6ACA}"/>
              </a:ext>
            </a:extLst>
          </p:cNvPr>
          <p:cNvSpPr txBox="1"/>
          <p:nvPr/>
        </p:nvSpPr>
        <p:spPr>
          <a:xfrm>
            <a:off x="3248046" y="4630813"/>
            <a:ext cx="2113079" cy="230832"/>
          </a:xfrm>
          <a:prstGeom prst="rect">
            <a:avLst/>
          </a:prstGeom>
          <a:noFill/>
        </p:spPr>
        <p:txBody>
          <a:bodyPr wrap="none" rtlCol="0">
            <a:spAutoFit/>
          </a:bodyPr>
          <a:lstStyle/>
          <a:p>
            <a:r>
              <a:rPr lang="nb-NO" dirty="0" err="1"/>
              <a:t>Flow</a:t>
            </a:r>
            <a:r>
              <a:rPr lang="nb-NO" dirty="0"/>
              <a:t> rate </a:t>
            </a:r>
            <a:r>
              <a:rPr lang="nb-NO" dirty="0" err="1"/>
              <a:t>can</a:t>
            </a:r>
            <a:r>
              <a:rPr lang="nb-NO" dirty="0"/>
              <a:t> be </a:t>
            </a:r>
            <a:r>
              <a:rPr lang="nb-NO" dirty="0" err="1"/>
              <a:t>calculated</a:t>
            </a:r>
            <a:r>
              <a:rPr lang="nb-NO" dirty="0"/>
              <a:t> </a:t>
            </a:r>
            <a:r>
              <a:rPr lang="nb-NO" dirty="0" err="1"/>
              <a:t>according</a:t>
            </a:r>
            <a:r>
              <a:rPr lang="nb-NO" dirty="0"/>
              <a:t> to:</a:t>
            </a:r>
            <a:endParaRPr lang="en-US" dirty="0"/>
          </a:p>
        </p:txBody>
      </p:sp>
      <p:pic>
        <p:nvPicPr>
          <p:cNvPr id="1028" name="Picture 4" descr="undefined">
            <a:extLst>
              <a:ext uri="{FF2B5EF4-FFF2-40B4-BE49-F238E27FC236}">
                <a16:creationId xmlns:a16="http://schemas.microsoft.com/office/drawing/2014/main" id="{90B65578-5A0A-DC81-B266-A09F7715E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230" y="4721580"/>
            <a:ext cx="2032215" cy="12114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CDE6D45-F3C6-9A0D-261B-214E82D32A56}"/>
                  </a:ext>
                </a:extLst>
              </p:cNvPr>
              <p:cNvSpPr txBox="1"/>
              <p:nvPr/>
            </p:nvSpPr>
            <p:spPr>
              <a:xfrm>
                <a:off x="8261860" y="5184462"/>
                <a:ext cx="2055306" cy="285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nb-NO" sz="1800" b="0" i="1" smtClean="0">
                              <a:latin typeface="Cambria Math" panose="02040503050406030204" pitchFamily="18" charset="0"/>
                            </a:rPr>
                            <m:t>𝑚</m:t>
                          </m:r>
                        </m:e>
                      </m:acc>
                      <m:r>
                        <a:rPr lang="nb-NO" sz="1800" b="0" i="1" smtClean="0">
                          <a:latin typeface="Cambria Math" panose="02040503050406030204" pitchFamily="18" charset="0"/>
                        </a:rPr>
                        <m:t>=</m:t>
                      </m:r>
                      <m:r>
                        <a:rPr lang="nb-NO" sz="1800" b="0" i="1" smtClean="0">
                          <a:latin typeface="Cambria Math" panose="02040503050406030204" pitchFamily="18" charset="0"/>
                        </a:rPr>
                        <m:t>𝜌</m:t>
                      </m:r>
                      <m:r>
                        <a:rPr lang="nb-NO" sz="1800" b="0" i="1" smtClean="0">
                          <a:latin typeface="Cambria Math" panose="02040503050406030204" pitchFamily="18" charset="0"/>
                        </a:rPr>
                        <m:t>⋅</m:t>
                      </m:r>
                      <m:acc>
                        <m:accPr>
                          <m:chr m:val="̇"/>
                          <m:ctrlPr>
                            <a:rPr lang="nb-NO" sz="1800" b="0" i="1" smtClean="0">
                              <a:latin typeface="Cambria Math" panose="02040503050406030204" pitchFamily="18" charset="0"/>
                            </a:rPr>
                          </m:ctrlPr>
                        </m:accPr>
                        <m:e>
                          <m:r>
                            <a:rPr lang="nb-NO" sz="1800" b="0" i="1" smtClean="0">
                              <a:latin typeface="Cambria Math" panose="02040503050406030204" pitchFamily="18" charset="0"/>
                            </a:rPr>
                            <m:t>𝑉</m:t>
                          </m:r>
                        </m:e>
                      </m:acc>
                      <m:r>
                        <a:rPr lang="nb-NO" sz="1800" b="0" i="1" smtClean="0">
                          <a:latin typeface="Cambria Math" panose="02040503050406030204" pitchFamily="18" charset="0"/>
                        </a:rPr>
                        <m:t>=</m:t>
                      </m:r>
                      <m:r>
                        <a:rPr lang="nb-NO" sz="1800" b="0" i="1" smtClean="0">
                          <a:latin typeface="Cambria Math" panose="02040503050406030204" pitchFamily="18" charset="0"/>
                        </a:rPr>
                        <m:t>𝜌</m:t>
                      </m:r>
                      <m:r>
                        <a:rPr lang="nb-NO" sz="1800" b="0" i="1" smtClean="0">
                          <a:latin typeface="Cambria Math" panose="02040503050406030204" pitchFamily="18" charset="0"/>
                        </a:rPr>
                        <m:t>⋅</m:t>
                      </m:r>
                      <m:r>
                        <a:rPr lang="nb-NO" sz="1800" b="0" i="1" smtClean="0">
                          <a:latin typeface="Cambria Math" panose="02040503050406030204" pitchFamily="18" charset="0"/>
                        </a:rPr>
                        <m:t>𝑣</m:t>
                      </m:r>
                      <m:r>
                        <a:rPr lang="nb-NO" sz="1800" b="0" i="1" smtClean="0">
                          <a:latin typeface="Cambria Math" panose="02040503050406030204" pitchFamily="18" charset="0"/>
                        </a:rPr>
                        <m:t>⋅</m:t>
                      </m:r>
                      <m:r>
                        <a:rPr lang="nb-NO" sz="1800" b="0" i="1" smtClean="0">
                          <a:latin typeface="Cambria Math" panose="02040503050406030204" pitchFamily="18" charset="0"/>
                        </a:rPr>
                        <m:t>𝐴</m:t>
                      </m:r>
                    </m:oMath>
                  </m:oMathPara>
                </a14:m>
                <a:endParaRPr lang="en-US" sz="1800" dirty="0"/>
              </a:p>
            </p:txBody>
          </p:sp>
        </mc:Choice>
        <mc:Fallback xmlns="">
          <p:sp>
            <p:nvSpPr>
              <p:cNvPr id="95" name="TextBox 94">
                <a:extLst>
                  <a:ext uri="{FF2B5EF4-FFF2-40B4-BE49-F238E27FC236}">
                    <a16:creationId xmlns:a16="http://schemas.microsoft.com/office/drawing/2014/main" id="{9CDE6D45-F3C6-9A0D-261B-214E82D32A56}"/>
                  </a:ext>
                </a:extLst>
              </p:cNvPr>
              <p:cNvSpPr txBox="1">
                <a:spLocks noRot="1" noChangeAspect="1" noMove="1" noResize="1" noEditPoints="1" noAdjustHandles="1" noChangeArrowheads="1" noChangeShapeType="1" noTextEdit="1"/>
              </p:cNvSpPr>
              <p:nvPr/>
            </p:nvSpPr>
            <p:spPr>
              <a:xfrm>
                <a:off x="8261860" y="5184462"/>
                <a:ext cx="2055306" cy="285656"/>
              </a:xfrm>
              <a:prstGeom prst="rect">
                <a:avLst/>
              </a:prstGeom>
              <a:blipFill>
                <a:blip r:embed="rId4"/>
                <a:stretch>
                  <a:fillRect l="-1187" t="-12766" r="-2374" b="-25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A3993A27-F18E-DF57-1EFD-1679D7EE45F6}"/>
                  </a:ext>
                </a:extLst>
              </p:cNvPr>
              <p:cNvSpPr txBox="1"/>
              <p:nvPr/>
            </p:nvSpPr>
            <p:spPr>
              <a:xfrm>
                <a:off x="8191353" y="5564238"/>
                <a:ext cx="2893903" cy="738664"/>
              </a:xfrm>
              <a:prstGeom prst="rect">
                <a:avLst/>
              </a:prstGeom>
              <a:noFill/>
            </p:spPr>
            <p:txBody>
              <a:bodyPr wrap="square" rtlCol="0">
                <a:spAutoFit/>
              </a:bodyPr>
              <a:lstStyle/>
              <a:p>
                <a:r>
                  <a:rPr lang="nb-NO" sz="1400" dirty="0"/>
                  <a:t>Where </a:t>
                </a:r>
                <a14:m>
                  <m:oMath xmlns:m="http://schemas.openxmlformats.org/officeDocument/2006/math">
                    <m:r>
                      <a:rPr lang="nb-NO" sz="1400" b="0" i="1" smtClean="0">
                        <a:latin typeface="Cambria Math" panose="02040503050406030204" pitchFamily="18" charset="0"/>
                      </a:rPr>
                      <m:t>𝜌</m:t>
                    </m:r>
                  </m:oMath>
                </a14:m>
                <a:r>
                  <a:rPr lang="en-US" sz="1400" dirty="0"/>
                  <a:t> is the fluid density, </a:t>
                </a:r>
                <a14:m>
                  <m:oMath xmlns:m="http://schemas.openxmlformats.org/officeDocument/2006/math">
                    <m:r>
                      <a:rPr lang="nb-NO" sz="1400" b="0" i="1" smtClean="0">
                        <a:latin typeface="Cambria Math" panose="02040503050406030204" pitchFamily="18" charset="0"/>
                      </a:rPr>
                      <m:t>𝑣</m:t>
                    </m:r>
                  </m:oMath>
                </a14:m>
                <a:r>
                  <a:rPr lang="en-US" sz="1400" dirty="0"/>
                  <a:t> is the fluid velocity  and </a:t>
                </a:r>
                <a14:m>
                  <m:oMath xmlns:m="http://schemas.openxmlformats.org/officeDocument/2006/math">
                    <m:r>
                      <a:rPr lang="nb-NO" sz="1400" b="0" i="1" smtClean="0">
                        <a:latin typeface="Cambria Math" panose="02040503050406030204" pitchFamily="18" charset="0"/>
                      </a:rPr>
                      <m:t>𝐴</m:t>
                    </m:r>
                  </m:oMath>
                </a14:m>
                <a:r>
                  <a:rPr lang="en-US" sz="1400" dirty="0"/>
                  <a:t> is the internal area of the pipe</a:t>
                </a:r>
              </a:p>
            </p:txBody>
          </p:sp>
        </mc:Choice>
        <mc:Fallback xmlns="">
          <p:sp>
            <p:nvSpPr>
              <p:cNvPr id="1024" name="TextBox 1023">
                <a:extLst>
                  <a:ext uri="{FF2B5EF4-FFF2-40B4-BE49-F238E27FC236}">
                    <a16:creationId xmlns:a16="http://schemas.microsoft.com/office/drawing/2014/main" id="{A3993A27-F18E-DF57-1EFD-1679D7EE45F6}"/>
                  </a:ext>
                </a:extLst>
              </p:cNvPr>
              <p:cNvSpPr txBox="1">
                <a:spLocks noRot="1" noChangeAspect="1" noMove="1" noResize="1" noEditPoints="1" noAdjustHandles="1" noChangeArrowheads="1" noChangeShapeType="1" noTextEdit="1"/>
              </p:cNvSpPr>
              <p:nvPr/>
            </p:nvSpPr>
            <p:spPr>
              <a:xfrm>
                <a:off x="8191353" y="5564238"/>
                <a:ext cx="2893903" cy="738664"/>
              </a:xfrm>
              <a:prstGeom prst="rect">
                <a:avLst/>
              </a:prstGeom>
              <a:blipFill>
                <a:blip r:embed="rId5"/>
                <a:stretch>
                  <a:fillRect l="-633" t="-1653" b="-7438"/>
                </a:stretch>
              </a:blipFill>
            </p:spPr>
            <p:txBody>
              <a:bodyPr/>
              <a:lstStyle/>
              <a:p>
                <a:r>
                  <a:rPr lang="en-US">
                    <a:noFill/>
                  </a:rPr>
                  <a:t> </a:t>
                </a:r>
              </a:p>
            </p:txBody>
          </p:sp>
        </mc:Fallback>
      </mc:AlternateContent>
    </p:spTree>
    <p:extLst>
      <p:ext uri="{BB962C8B-B14F-4D97-AF65-F5344CB8AC3E}">
        <p14:creationId xmlns:p14="http://schemas.microsoft.com/office/powerpoint/2010/main" val="922289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DAEC5-DC4E-12D2-038F-B3F5A2C09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88C6D-36B6-5959-1642-092C6E73475A}"/>
              </a:ext>
            </a:extLst>
          </p:cNvPr>
          <p:cNvSpPr>
            <a:spLocks noGrp="1"/>
          </p:cNvSpPr>
          <p:nvPr>
            <p:ph type="title"/>
          </p:nvPr>
        </p:nvSpPr>
        <p:spPr>
          <a:xfrm>
            <a:off x="1907584" y="427169"/>
            <a:ext cx="8106895" cy="507960"/>
          </a:xfrm>
        </p:spPr>
        <p:txBody>
          <a:bodyPr/>
          <a:lstStyle/>
          <a:p>
            <a:r>
              <a:rPr lang="en-US" dirty="0"/>
              <a:t>Slug data</a:t>
            </a:r>
          </a:p>
        </p:txBody>
      </p:sp>
      <p:sp>
        <p:nvSpPr>
          <p:cNvPr id="3" name="Content Placeholder 2">
            <a:extLst>
              <a:ext uri="{FF2B5EF4-FFF2-40B4-BE49-F238E27FC236}">
                <a16:creationId xmlns:a16="http://schemas.microsoft.com/office/drawing/2014/main" id="{6BAA6F6D-4D20-B0DE-8605-1E702DE5F3EE}"/>
              </a:ext>
            </a:extLst>
          </p:cNvPr>
          <p:cNvSpPr>
            <a:spLocks noGrp="1"/>
          </p:cNvSpPr>
          <p:nvPr>
            <p:ph sz="half" idx="1"/>
          </p:nvPr>
        </p:nvSpPr>
        <p:spPr>
          <a:xfrm>
            <a:off x="274578" y="1648313"/>
            <a:ext cx="4202006" cy="4458226"/>
          </a:xfrm>
        </p:spPr>
        <p:txBody>
          <a:bodyPr/>
          <a:lstStyle/>
          <a:p>
            <a:pPr marL="0" marR="0" algn="just">
              <a:spcBef>
                <a:spcPts val="1200"/>
              </a:spcBef>
              <a:spcAft>
                <a:spcPts val="0"/>
              </a:spcAft>
              <a:tabLst>
                <a:tab pos="540385" algn="l"/>
              </a:tabLst>
            </a:pPr>
            <a:r>
              <a:rPr lang="en-US" dirty="0">
                <a:latin typeface="+mj-lt"/>
              </a:rPr>
              <a:t>OLGA profile plot data files contains for every second:</a:t>
            </a:r>
          </a:p>
          <a:p>
            <a:pPr marL="197327" lvl="1" algn="just">
              <a:spcBef>
                <a:spcPts val="1200"/>
              </a:spcBef>
              <a:tabLst>
                <a:tab pos="540385" algn="l"/>
              </a:tabLst>
            </a:pPr>
            <a:r>
              <a:rPr lang="en-US" dirty="0">
                <a:latin typeface="+mj-lt"/>
              </a:rPr>
              <a:t>ROG (gas density)</a:t>
            </a:r>
          </a:p>
          <a:p>
            <a:pPr marL="197327" lvl="1" algn="just">
              <a:spcBef>
                <a:spcPts val="1200"/>
              </a:spcBef>
              <a:tabLst>
                <a:tab pos="540385" algn="l"/>
              </a:tabLst>
            </a:pPr>
            <a:r>
              <a:rPr lang="en-US" dirty="0">
                <a:latin typeface="+mj-lt"/>
              </a:rPr>
              <a:t>ROL (liquid density)</a:t>
            </a:r>
          </a:p>
          <a:p>
            <a:pPr marL="197327" lvl="1" algn="just">
              <a:spcBef>
                <a:spcPts val="1200"/>
              </a:spcBef>
              <a:tabLst>
                <a:tab pos="540385" algn="l"/>
              </a:tabLst>
            </a:pPr>
            <a:r>
              <a:rPr lang="en-US" dirty="0">
                <a:latin typeface="+mj-lt"/>
              </a:rPr>
              <a:t>HOLEXP (liquid holdup fraction)</a:t>
            </a:r>
          </a:p>
          <a:p>
            <a:pPr marL="197327" lvl="1" algn="just">
              <a:spcBef>
                <a:spcPts val="1200"/>
              </a:spcBef>
              <a:tabLst>
                <a:tab pos="540385" algn="l"/>
              </a:tabLst>
            </a:pPr>
            <a:r>
              <a:rPr lang="en-US" dirty="0">
                <a:latin typeface="+mj-lt"/>
              </a:rPr>
              <a:t>USFEXP (slug front velocities at section boundaries)</a:t>
            </a:r>
          </a:p>
          <a:p>
            <a:pPr marL="0" algn="just">
              <a:spcBef>
                <a:spcPts val="1200"/>
              </a:spcBef>
              <a:tabLst>
                <a:tab pos="540385" algn="l"/>
              </a:tabLst>
            </a:pPr>
            <a:r>
              <a:rPr lang="en-US" dirty="0">
                <a:latin typeface="+mj-lt"/>
              </a:rPr>
              <a:t>Mixture density can be calculated as:</a:t>
            </a:r>
          </a:p>
          <a:p>
            <a:pPr marL="197327" lvl="1" algn="just">
              <a:spcBef>
                <a:spcPts val="1200"/>
              </a:spcBef>
              <a:tabLst>
                <a:tab pos="540385" algn="l"/>
              </a:tabLst>
            </a:pPr>
            <a:r>
              <a:rPr lang="en-US" dirty="0">
                <a:latin typeface="+mj-lt"/>
              </a:rPr>
              <a:t>ROM=ROG*(gas holdup fraction) +ROL*HOLEXP</a:t>
            </a:r>
          </a:p>
          <a:p>
            <a:pPr marL="0" marR="0" algn="just">
              <a:spcBef>
                <a:spcPts val="1200"/>
              </a:spcBef>
              <a:spcAft>
                <a:spcPts val="0"/>
              </a:spcAft>
              <a:tabLst>
                <a:tab pos="540385" algn="l"/>
              </a:tabLst>
            </a:pPr>
            <a:r>
              <a:rPr lang="en-US" dirty="0">
                <a:latin typeface="+mj-lt"/>
              </a:rPr>
              <a:t>Flux volume velocity was used as input to </a:t>
            </a:r>
            <a:r>
              <a:rPr lang="en-US" dirty="0" err="1">
                <a:latin typeface="+mj-lt"/>
              </a:rPr>
              <a:t>Orcaflex</a:t>
            </a:r>
            <a:endParaRPr lang="en-US" dirty="0">
              <a:latin typeface="+mj-lt"/>
            </a:endParaRPr>
          </a:p>
          <a:p>
            <a:pPr marL="0" algn="just">
              <a:spcBef>
                <a:spcPts val="1200"/>
              </a:spcBef>
              <a:tabLst>
                <a:tab pos="540385" algn="l"/>
              </a:tabLst>
            </a:pPr>
            <a:endParaRPr lang="en-US" dirty="0">
              <a:latin typeface="+mj-lt"/>
            </a:endParaRPr>
          </a:p>
        </p:txBody>
      </p:sp>
      <p:sp>
        <p:nvSpPr>
          <p:cNvPr id="5" name="Slide Number Placeholder 4">
            <a:extLst>
              <a:ext uri="{FF2B5EF4-FFF2-40B4-BE49-F238E27FC236}">
                <a16:creationId xmlns:a16="http://schemas.microsoft.com/office/drawing/2014/main" id="{0C5CF44E-B3D3-6D2B-5DC6-E939D05CECEA}"/>
              </a:ext>
            </a:extLst>
          </p:cNvPr>
          <p:cNvSpPr>
            <a:spLocks noGrp="1"/>
          </p:cNvSpPr>
          <p:nvPr>
            <p:ph type="sldNum" sz="quarter" idx="18"/>
          </p:nvPr>
        </p:nvSpPr>
        <p:spPr/>
        <p:txBody>
          <a:bodyPr/>
          <a:lstStyle/>
          <a:p>
            <a:fld id="{7A3F00B2-786C-401B-9EB3-42A9D0DD4A9F}" type="slidenum">
              <a:rPr lang="nb-NO" smtClean="0"/>
              <a:pPr/>
              <a:t>4</a:t>
            </a:fld>
            <a:endParaRPr lang="nb-NO" dirty="0"/>
          </a:p>
        </p:txBody>
      </p:sp>
      <p:pic>
        <p:nvPicPr>
          <p:cNvPr id="4" name="Picture 3">
            <a:extLst>
              <a:ext uri="{FF2B5EF4-FFF2-40B4-BE49-F238E27FC236}">
                <a16:creationId xmlns:a16="http://schemas.microsoft.com/office/drawing/2014/main" id="{C431A352-E678-231A-1F0B-73DACC2520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07173" y="3825911"/>
            <a:ext cx="7063824" cy="2012271"/>
          </a:xfrm>
          <a:prstGeom prst="rect">
            <a:avLst/>
          </a:prstGeom>
        </p:spPr>
      </p:pic>
      <p:pic>
        <p:nvPicPr>
          <p:cNvPr id="8" name="Picture 7">
            <a:extLst>
              <a:ext uri="{FF2B5EF4-FFF2-40B4-BE49-F238E27FC236}">
                <a16:creationId xmlns:a16="http://schemas.microsoft.com/office/drawing/2014/main" id="{8C57109F-C97C-F581-F40D-80B621CE74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15475" y="1774352"/>
            <a:ext cx="7301947" cy="1734859"/>
          </a:xfrm>
          <a:prstGeom prst="rect">
            <a:avLst/>
          </a:prstGeom>
        </p:spPr>
      </p:pic>
    </p:spTree>
    <p:extLst>
      <p:ext uri="{BB962C8B-B14F-4D97-AF65-F5344CB8AC3E}">
        <p14:creationId xmlns:p14="http://schemas.microsoft.com/office/powerpoint/2010/main" val="2020612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1058E-19FA-3289-D4F6-C8E8DDB8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84CDD-EB48-5028-9FB2-521F5083AB75}"/>
              </a:ext>
            </a:extLst>
          </p:cNvPr>
          <p:cNvSpPr>
            <a:spLocks noGrp="1"/>
          </p:cNvSpPr>
          <p:nvPr>
            <p:ph type="title"/>
          </p:nvPr>
        </p:nvSpPr>
        <p:spPr>
          <a:xfrm>
            <a:off x="1907584" y="427169"/>
            <a:ext cx="8106895" cy="507960"/>
          </a:xfrm>
        </p:spPr>
        <p:txBody>
          <a:bodyPr/>
          <a:lstStyle/>
          <a:p>
            <a:r>
              <a:rPr lang="en-US" dirty="0"/>
              <a:t>Riser Configuration and Annulus Conditions </a:t>
            </a:r>
          </a:p>
        </p:txBody>
      </p:sp>
      <p:sp>
        <p:nvSpPr>
          <p:cNvPr id="3" name="Content Placeholder 2">
            <a:extLst>
              <a:ext uri="{FF2B5EF4-FFF2-40B4-BE49-F238E27FC236}">
                <a16:creationId xmlns:a16="http://schemas.microsoft.com/office/drawing/2014/main" id="{34CAFEF7-C917-EA2F-DCAE-E951F1280ADE}"/>
              </a:ext>
            </a:extLst>
          </p:cNvPr>
          <p:cNvSpPr>
            <a:spLocks noGrp="1"/>
          </p:cNvSpPr>
          <p:nvPr>
            <p:ph sz="half" idx="1"/>
          </p:nvPr>
        </p:nvSpPr>
        <p:spPr>
          <a:xfrm>
            <a:off x="274577" y="1475883"/>
            <a:ext cx="6651009" cy="4458226"/>
          </a:xfrm>
        </p:spPr>
        <p:txBody>
          <a:bodyPr/>
          <a:lstStyle/>
          <a:p>
            <a:pPr marL="0" algn="just">
              <a:spcBef>
                <a:spcPts val="1200"/>
              </a:spcBef>
              <a:tabLst>
                <a:tab pos="540385" algn="l"/>
              </a:tabLst>
            </a:pPr>
            <a:r>
              <a:rPr lang="en-US" dirty="0" err="1">
                <a:latin typeface="+mj-lt"/>
              </a:rPr>
              <a:t>Orcaflex</a:t>
            </a:r>
            <a:r>
              <a:rPr lang="en-US" dirty="0">
                <a:latin typeface="+mj-lt"/>
              </a:rPr>
              <a:t> model was adjusted to match OLGA</a:t>
            </a:r>
          </a:p>
          <a:p>
            <a:pPr marL="0" algn="just">
              <a:spcBef>
                <a:spcPts val="1200"/>
              </a:spcBef>
              <a:tabLst>
                <a:tab pos="540385" algn="l"/>
              </a:tabLst>
            </a:pPr>
            <a:r>
              <a:rPr lang="en-US" dirty="0">
                <a:latin typeface="+mj-lt"/>
              </a:rPr>
              <a:t>Operational pressure profile for local fatigue analysis provided by ExxonMobil</a:t>
            </a:r>
          </a:p>
          <a:p>
            <a:pPr marL="396079" lvl="2" algn="just">
              <a:spcBef>
                <a:spcPts val="1200"/>
              </a:spcBef>
              <a:tabLst>
                <a:tab pos="540385" algn="l"/>
              </a:tabLst>
            </a:pPr>
            <a:r>
              <a:rPr lang="en-US" dirty="0">
                <a:latin typeface="+mj-lt"/>
              </a:rPr>
              <a:t>Conservatively used the highest pressure at hot spots</a:t>
            </a:r>
          </a:p>
          <a:p>
            <a:pPr marL="0" marR="0" algn="just">
              <a:spcBef>
                <a:spcPts val="1200"/>
              </a:spcBef>
              <a:spcAft>
                <a:spcPts val="0"/>
              </a:spcAft>
              <a:tabLst>
                <a:tab pos="540385" algn="l"/>
              </a:tabLst>
            </a:pPr>
            <a:r>
              <a:rPr lang="en-US" dirty="0">
                <a:latin typeface="+mj-lt"/>
              </a:rPr>
              <a:t>SN curve 1bar CO2</a:t>
            </a:r>
          </a:p>
          <a:p>
            <a:pPr marL="0" marR="0" algn="just">
              <a:spcBef>
                <a:spcPts val="1200"/>
              </a:spcBef>
              <a:spcAft>
                <a:spcPts val="0"/>
              </a:spcAft>
              <a:tabLst>
                <a:tab pos="540385" algn="l"/>
              </a:tabLst>
            </a:pPr>
            <a:r>
              <a:rPr lang="en-US" dirty="0">
                <a:latin typeface="+mj-lt"/>
              </a:rPr>
              <a:t>Annulus condition:</a:t>
            </a:r>
          </a:p>
          <a:p>
            <a:pPr marL="396079" lvl="2" algn="just">
              <a:spcBef>
                <a:spcPts val="1200"/>
              </a:spcBef>
              <a:tabLst>
                <a:tab pos="540385" algn="l"/>
              </a:tabLst>
            </a:pPr>
            <a:r>
              <a:rPr lang="en-US" dirty="0">
                <a:latin typeface="+mj-lt"/>
              </a:rPr>
              <a:t>Intact and dry (in air)</a:t>
            </a:r>
          </a:p>
          <a:p>
            <a:pPr marL="396079" lvl="2" algn="just">
              <a:spcBef>
                <a:spcPts val="1200"/>
              </a:spcBef>
              <a:tabLst>
                <a:tab pos="540385" algn="l"/>
              </a:tabLst>
            </a:pPr>
            <a:r>
              <a:rPr lang="en-US" dirty="0">
                <a:latin typeface="+mj-lt"/>
              </a:rPr>
              <a:t>Intact and wet</a:t>
            </a:r>
          </a:p>
          <a:p>
            <a:pPr marL="396079" lvl="2" algn="just">
              <a:spcBef>
                <a:spcPts val="1200"/>
              </a:spcBef>
              <a:tabLst>
                <a:tab pos="540385" algn="l"/>
              </a:tabLst>
            </a:pPr>
            <a:r>
              <a:rPr lang="en-US" dirty="0">
                <a:latin typeface="+mj-lt"/>
              </a:rPr>
              <a:t>Outer sheath damage/flooded and wet</a:t>
            </a:r>
          </a:p>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29445596-995E-4D93-6383-63B6B2C89179}"/>
              </a:ext>
            </a:extLst>
          </p:cNvPr>
          <p:cNvSpPr>
            <a:spLocks noGrp="1"/>
          </p:cNvSpPr>
          <p:nvPr>
            <p:ph type="sldNum" sz="quarter" idx="18"/>
          </p:nvPr>
        </p:nvSpPr>
        <p:spPr/>
        <p:txBody>
          <a:bodyPr/>
          <a:lstStyle/>
          <a:p>
            <a:fld id="{7A3F00B2-786C-401B-9EB3-42A9D0DD4A9F}" type="slidenum">
              <a:rPr lang="nb-NO" smtClean="0"/>
              <a:pPr/>
              <a:t>5</a:t>
            </a:fld>
            <a:endParaRPr lang="nb-NO" dirty="0"/>
          </a:p>
        </p:txBody>
      </p:sp>
      <p:pic>
        <p:nvPicPr>
          <p:cNvPr id="1026" name="Picture 2">
            <a:extLst>
              <a:ext uri="{FF2B5EF4-FFF2-40B4-BE49-F238E27FC236}">
                <a16:creationId xmlns:a16="http://schemas.microsoft.com/office/drawing/2014/main" id="{1ADC6732-2DD2-E5DF-5A18-F3006644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8467" y="954957"/>
            <a:ext cx="4027224" cy="480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242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D0C27-373D-1DC6-4538-3890935E42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E08C9-2728-7E70-0C3B-48D0EF8D05D7}"/>
              </a:ext>
            </a:extLst>
          </p:cNvPr>
          <p:cNvSpPr>
            <a:spLocks noGrp="1"/>
          </p:cNvSpPr>
          <p:nvPr>
            <p:ph type="title"/>
          </p:nvPr>
        </p:nvSpPr>
        <p:spPr>
          <a:xfrm>
            <a:off x="1907584" y="427169"/>
            <a:ext cx="8106895" cy="507960"/>
          </a:xfrm>
        </p:spPr>
        <p:txBody>
          <a:bodyPr/>
          <a:lstStyle/>
          <a:p>
            <a:r>
              <a:rPr lang="en-US" dirty="0"/>
              <a:t>Riser Configuration – </a:t>
            </a:r>
            <a:r>
              <a:rPr lang="en-US" dirty="0" err="1"/>
              <a:t>Orcaflex</a:t>
            </a:r>
            <a:r>
              <a:rPr lang="en-US" dirty="0"/>
              <a:t> model</a:t>
            </a:r>
          </a:p>
        </p:txBody>
      </p:sp>
      <p:sp>
        <p:nvSpPr>
          <p:cNvPr id="3" name="Content Placeholder 2">
            <a:extLst>
              <a:ext uri="{FF2B5EF4-FFF2-40B4-BE49-F238E27FC236}">
                <a16:creationId xmlns:a16="http://schemas.microsoft.com/office/drawing/2014/main" id="{CE89657A-35B1-30EA-DF13-DE1A93E3DD98}"/>
              </a:ext>
            </a:extLst>
          </p:cNvPr>
          <p:cNvSpPr>
            <a:spLocks noGrp="1"/>
          </p:cNvSpPr>
          <p:nvPr>
            <p:ph sz="half" idx="1"/>
          </p:nvPr>
        </p:nvSpPr>
        <p:spPr>
          <a:xfrm>
            <a:off x="627961" y="1729647"/>
            <a:ext cx="3944485" cy="4237511"/>
          </a:xfrm>
        </p:spPr>
        <p:txBody>
          <a:bodyPr/>
          <a:lstStyle/>
          <a:p>
            <a:pPr marL="0">
              <a:spcBef>
                <a:spcPts val="1200"/>
              </a:spcBef>
              <a:tabLst>
                <a:tab pos="540385" algn="l"/>
              </a:tabLst>
            </a:pPr>
            <a:r>
              <a:rPr lang="en-US" dirty="0">
                <a:latin typeface="+mj-lt"/>
              </a:rPr>
              <a:t>Adjustments made to the </a:t>
            </a:r>
            <a:r>
              <a:rPr lang="en-US" dirty="0" err="1">
                <a:latin typeface="+mj-lt"/>
              </a:rPr>
              <a:t>Orcaflex</a:t>
            </a:r>
            <a:r>
              <a:rPr lang="en-US" dirty="0">
                <a:latin typeface="+mj-lt"/>
              </a:rPr>
              <a:t> riser configuration to match the OLGA profile:</a:t>
            </a:r>
          </a:p>
          <a:p>
            <a:pPr marL="396079" lvl="2">
              <a:spcBef>
                <a:spcPts val="1200"/>
              </a:spcBef>
              <a:tabLst>
                <a:tab pos="540385" algn="l"/>
              </a:tabLst>
            </a:pPr>
            <a:r>
              <a:rPr lang="en-US" dirty="0">
                <a:latin typeface="+mj-lt"/>
              </a:rPr>
              <a:t>Removed 10m riser length from the upper catenary</a:t>
            </a:r>
          </a:p>
          <a:p>
            <a:pPr marL="396079" lvl="2">
              <a:spcBef>
                <a:spcPts val="1200"/>
              </a:spcBef>
              <a:tabLst>
                <a:tab pos="540385" algn="l"/>
              </a:tabLst>
            </a:pPr>
            <a:r>
              <a:rPr lang="en-US" dirty="0">
                <a:latin typeface="+mj-lt"/>
              </a:rPr>
              <a:t>Added 3m to the lower catenary</a:t>
            </a:r>
          </a:p>
          <a:p>
            <a:pPr marL="396079" lvl="2">
              <a:spcBef>
                <a:spcPts val="1200"/>
              </a:spcBef>
              <a:tabLst>
                <a:tab pos="540385" algn="l"/>
              </a:tabLst>
            </a:pPr>
            <a:r>
              <a:rPr lang="en-US" dirty="0">
                <a:latin typeface="+mj-lt"/>
              </a:rPr>
              <a:t>Added static riser length on the seabed up to the drill center</a:t>
            </a:r>
          </a:p>
          <a:p>
            <a:pPr marL="396079" lvl="2">
              <a:spcBef>
                <a:spcPts val="1200"/>
              </a:spcBef>
              <a:tabLst>
                <a:tab pos="540385" algn="l"/>
              </a:tabLst>
            </a:pPr>
            <a:r>
              <a:rPr lang="en-US" dirty="0">
                <a:latin typeface="+mj-lt"/>
              </a:rPr>
              <a:t>Added seabed slope according the excel sheet “FR-Jan2025-HH2-PR3”</a:t>
            </a:r>
          </a:p>
          <a:p>
            <a:pPr marL="197327" lvl="1">
              <a:spcBef>
                <a:spcPts val="1200"/>
              </a:spcBef>
              <a:tabLst>
                <a:tab pos="540385" algn="l"/>
              </a:tabLst>
            </a:pPr>
            <a:r>
              <a:rPr lang="en-US" dirty="0">
                <a:latin typeface="+mj-lt"/>
              </a:rPr>
              <a:t>Other adjustments:</a:t>
            </a:r>
          </a:p>
          <a:p>
            <a:pPr marL="396079" lvl="2">
              <a:spcBef>
                <a:spcPts val="1200"/>
              </a:spcBef>
              <a:tabLst>
                <a:tab pos="540385" algn="l"/>
              </a:tabLst>
            </a:pPr>
            <a:r>
              <a:rPr lang="en-US" dirty="0">
                <a:latin typeface="+mj-lt"/>
              </a:rPr>
              <a:t>Drag coefficient</a:t>
            </a:r>
            <a:r>
              <a:rPr lang="en-US">
                <a:latin typeface="+mj-lt"/>
              </a:rPr>
              <a:t>, changed </a:t>
            </a:r>
            <a:r>
              <a:rPr lang="en-US" dirty="0">
                <a:latin typeface="+mj-lt"/>
              </a:rPr>
              <a:t>from 1.8 to 0.7</a:t>
            </a:r>
          </a:p>
          <a:p>
            <a:pPr marL="396079" lvl="2">
              <a:spcBef>
                <a:spcPts val="1200"/>
              </a:spcBef>
              <a:tabLst>
                <a:tab pos="540385" algn="l"/>
              </a:tabLst>
            </a:pPr>
            <a:r>
              <a:rPr lang="en-US" dirty="0">
                <a:latin typeface="+mj-lt"/>
              </a:rPr>
              <a:t>Structural damping 1.5% added </a:t>
            </a:r>
          </a:p>
          <a:p>
            <a:pPr marL="396079" lvl="2">
              <a:spcBef>
                <a:spcPts val="1200"/>
              </a:spcBef>
              <a:tabLst>
                <a:tab pos="540385" algn="l"/>
              </a:tabLst>
            </a:pPr>
            <a:r>
              <a:rPr lang="en-US" dirty="0">
                <a:latin typeface="+mj-lt"/>
              </a:rPr>
              <a:t>Change mesh to 0.25m at TDP</a:t>
            </a:r>
          </a:p>
          <a:p>
            <a:pPr marL="0" indent="0" algn="just">
              <a:spcBef>
                <a:spcPts val="1200"/>
              </a:spcBef>
              <a:buNone/>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395ED087-C81D-F3A6-206C-AFAAF80FD752}"/>
              </a:ext>
            </a:extLst>
          </p:cNvPr>
          <p:cNvSpPr>
            <a:spLocks noGrp="1"/>
          </p:cNvSpPr>
          <p:nvPr>
            <p:ph type="sldNum" sz="quarter" idx="18"/>
          </p:nvPr>
        </p:nvSpPr>
        <p:spPr/>
        <p:txBody>
          <a:bodyPr/>
          <a:lstStyle/>
          <a:p>
            <a:fld id="{7A3F00B2-786C-401B-9EB3-42A9D0DD4A9F}" type="slidenum">
              <a:rPr lang="nb-NO" smtClean="0"/>
              <a:pPr/>
              <a:t>6</a:t>
            </a:fld>
            <a:endParaRPr lang="nb-NO" dirty="0"/>
          </a:p>
        </p:txBody>
      </p:sp>
      <p:pic>
        <p:nvPicPr>
          <p:cNvPr id="11" name="Picture 10">
            <a:extLst>
              <a:ext uri="{FF2B5EF4-FFF2-40B4-BE49-F238E27FC236}">
                <a16:creationId xmlns:a16="http://schemas.microsoft.com/office/drawing/2014/main" id="{A3014C3C-A745-2A98-8A7B-E77609C008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956066" y="1375379"/>
            <a:ext cx="6862764" cy="4681641"/>
          </a:xfrm>
          <a:prstGeom prst="rect">
            <a:avLst/>
          </a:prstGeom>
        </p:spPr>
      </p:pic>
      <p:pic>
        <p:nvPicPr>
          <p:cNvPr id="13" name="Picture 12">
            <a:extLst>
              <a:ext uri="{FF2B5EF4-FFF2-40B4-BE49-F238E27FC236}">
                <a16:creationId xmlns:a16="http://schemas.microsoft.com/office/drawing/2014/main" id="{ADE9D78D-5884-C716-B3AD-A3B56EF364B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rcRect t="4438"/>
          <a:stretch/>
        </p:blipFill>
        <p:spPr>
          <a:xfrm>
            <a:off x="6968025" y="2346594"/>
            <a:ext cx="2838846" cy="1738783"/>
          </a:xfrm>
          <a:prstGeom prst="rect">
            <a:avLst/>
          </a:prstGeom>
          <a:ln>
            <a:solidFill>
              <a:schemeClr val="tx1"/>
            </a:solidFill>
          </a:ln>
        </p:spPr>
      </p:pic>
      <p:sp>
        <p:nvSpPr>
          <p:cNvPr id="14" name="Rectangle 13">
            <a:extLst>
              <a:ext uri="{FF2B5EF4-FFF2-40B4-BE49-F238E27FC236}">
                <a16:creationId xmlns:a16="http://schemas.microsoft.com/office/drawing/2014/main" id="{072F1D75-7EB9-F521-360E-3F1B0FC664F2}"/>
              </a:ext>
            </a:extLst>
          </p:cNvPr>
          <p:cNvSpPr/>
          <p:nvPr/>
        </p:nvSpPr>
        <p:spPr>
          <a:xfrm>
            <a:off x="5772839" y="4671152"/>
            <a:ext cx="1333041" cy="68304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6" name="Straight Connector 15">
            <a:extLst>
              <a:ext uri="{FF2B5EF4-FFF2-40B4-BE49-F238E27FC236}">
                <a16:creationId xmlns:a16="http://schemas.microsoft.com/office/drawing/2014/main" id="{1C45922E-1A47-3AA9-32EE-CBDC18A62C9D}"/>
              </a:ext>
            </a:extLst>
          </p:cNvPr>
          <p:cNvCxnSpPr/>
          <p:nvPr/>
        </p:nvCxnSpPr>
        <p:spPr>
          <a:xfrm flipV="1">
            <a:off x="5772839" y="2346594"/>
            <a:ext cx="1195186" cy="232455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0C634E0-8F34-72F8-C915-7B01CF8F0EA8}"/>
              </a:ext>
            </a:extLst>
          </p:cNvPr>
          <p:cNvCxnSpPr/>
          <p:nvPr/>
        </p:nvCxnSpPr>
        <p:spPr>
          <a:xfrm flipV="1">
            <a:off x="7105880" y="4085377"/>
            <a:ext cx="2700991" cy="12688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122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A1997-0FBC-D6FC-3CCE-9DE6FECBC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FB6A3-76AB-6108-34DB-ECF7962A57B6}"/>
              </a:ext>
            </a:extLst>
          </p:cNvPr>
          <p:cNvSpPr>
            <a:spLocks noGrp="1"/>
          </p:cNvSpPr>
          <p:nvPr>
            <p:ph type="title"/>
          </p:nvPr>
        </p:nvSpPr>
        <p:spPr>
          <a:xfrm>
            <a:off x="1907584" y="427169"/>
            <a:ext cx="8106895" cy="507960"/>
          </a:xfrm>
        </p:spPr>
        <p:txBody>
          <a:bodyPr/>
          <a:lstStyle/>
          <a:p>
            <a:r>
              <a:rPr lang="en-US" dirty="0"/>
              <a:t>Riser Configuration – </a:t>
            </a:r>
            <a:r>
              <a:rPr lang="en-US" dirty="0" err="1"/>
              <a:t>Orcaflex</a:t>
            </a:r>
            <a:r>
              <a:rPr lang="en-US" dirty="0"/>
              <a:t> model</a:t>
            </a:r>
          </a:p>
        </p:txBody>
      </p:sp>
      <p:sp>
        <p:nvSpPr>
          <p:cNvPr id="3" name="Content Placeholder 2">
            <a:extLst>
              <a:ext uri="{FF2B5EF4-FFF2-40B4-BE49-F238E27FC236}">
                <a16:creationId xmlns:a16="http://schemas.microsoft.com/office/drawing/2014/main" id="{213161CC-AF99-50AD-CAC8-4626EB7AF450}"/>
              </a:ext>
            </a:extLst>
          </p:cNvPr>
          <p:cNvSpPr>
            <a:spLocks noGrp="1"/>
          </p:cNvSpPr>
          <p:nvPr>
            <p:ph sz="half" idx="1"/>
          </p:nvPr>
        </p:nvSpPr>
        <p:spPr>
          <a:xfrm>
            <a:off x="274577" y="1475883"/>
            <a:ext cx="6651009" cy="4458226"/>
          </a:xfrm>
        </p:spPr>
        <p:txBody>
          <a:bodyPr/>
          <a:lstStyle/>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41C9BC43-8424-4467-D816-715C2E13CC99}"/>
              </a:ext>
            </a:extLst>
          </p:cNvPr>
          <p:cNvSpPr>
            <a:spLocks noGrp="1"/>
          </p:cNvSpPr>
          <p:nvPr>
            <p:ph type="sldNum" sz="quarter" idx="18"/>
          </p:nvPr>
        </p:nvSpPr>
        <p:spPr/>
        <p:txBody>
          <a:bodyPr/>
          <a:lstStyle/>
          <a:p>
            <a:fld id="{7A3F00B2-786C-401B-9EB3-42A9D0DD4A9F}" type="slidenum">
              <a:rPr lang="nb-NO" smtClean="0"/>
              <a:pPr/>
              <a:t>7</a:t>
            </a:fld>
            <a:endParaRPr lang="nb-NO" dirty="0"/>
          </a:p>
        </p:txBody>
      </p:sp>
      <p:pic>
        <p:nvPicPr>
          <p:cNvPr id="6" name="Picture 5">
            <a:extLst>
              <a:ext uri="{FF2B5EF4-FFF2-40B4-BE49-F238E27FC236}">
                <a16:creationId xmlns:a16="http://schemas.microsoft.com/office/drawing/2014/main" id="{CE21E1DE-AA17-7537-3932-B24703E862BF}"/>
              </a:ext>
            </a:extLst>
          </p:cNvPr>
          <p:cNvPicPr>
            <a:picLocks noChangeAspect="1"/>
          </p:cNvPicPr>
          <p:nvPr/>
        </p:nvPicPr>
        <p:blipFill>
          <a:blip r:embed="rId2"/>
          <a:srcRect t="8296"/>
          <a:stretch/>
        </p:blipFill>
        <p:spPr>
          <a:xfrm>
            <a:off x="930991" y="1475882"/>
            <a:ext cx="10330017" cy="3320567"/>
          </a:xfrm>
          <a:prstGeom prst="rect">
            <a:avLst/>
          </a:prstGeom>
        </p:spPr>
      </p:pic>
      <p:graphicFrame>
        <p:nvGraphicFramePr>
          <p:cNvPr id="7" name="Chart 6">
            <a:extLst>
              <a:ext uri="{FF2B5EF4-FFF2-40B4-BE49-F238E27FC236}">
                <a16:creationId xmlns:a16="http://schemas.microsoft.com/office/drawing/2014/main" id="{AABC7629-8633-6AB4-FD16-F5E26B17E792}"/>
              </a:ext>
            </a:extLst>
          </p:cNvPr>
          <p:cNvGraphicFramePr>
            <a:graphicFrameLocks/>
          </p:cNvGraphicFramePr>
          <p:nvPr/>
        </p:nvGraphicFramePr>
        <p:xfrm>
          <a:off x="1389689" y="5026737"/>
          <a:ext cx="10472649" cy="1404094"/>
        </p:xfrm>
        <a:graphic>
          <a:graphicData uri="http://schemas.openxmlformats.org/drawingml/2006/chart">
            <c:chart xmlns:c="http://schemas.openxmlformats.org/drawingml/2006/chart" xmlns:r="http://schemas.openxmlformats.org/officeDocument/2006/relationships" r:id="rId3"/>
          </a:graphicData>
        </a:graphic>
      </p:graphicFrame>
      <p:sp>
        <p:nvSpPr>
          <p:cNvPr id="8" name="Arrow: Down 7">
            <a:extLst>
              <a:ext uri="{FF2B5EF4-FFF2-40B4-BE49-F238E27FC236}">
                <a16:creationId xmlns:a16="http://schemas.microsoft.com/office/drawing/2014/main" id="{DEDD22E2-FEB7-C511-60FC-8FA48C574AAE}"/>
              </a:ext>
            </a:extLst>
          </p:cNvPr>
          <p:cNvSpPr/>
          <p:nvPr/>
        </p:nvSpPr>
        <p:spPr>
          <a:xfrm>
            <a:off x="6437521" y="4773610"/>
            <a:ext cx="370901" cy="2979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TextBox 8">
            <a:extLst>
              <a:ext uri="{FF2B5EF4-FFF2-40B4-BE49-F238E27FC236}">
                <a16:creationId xmlns:a16="http://schemas.microsoft.com/office/drawing/2014/main" id="{55B43C88-B07C-ABF0-4859-18D1A4F4A8ED}"/>
              </a:ext>
            </a:extLst>
          </p:cNvPr>
          <p:cNvSpPr txBox="1"/>
          <p:nvPr/>
        </p:nvSpPr>
        <p:spPr>
          <a:xfrm>
            <a:off x="6856053" y="4795500"/>
            <a:ext cx="2369290" cy="246221"/>
          </a:xfrm>
          <a:prstGeom prst="rect">
            <a:avLst/>
          </a:prstGeom>
          <a:noFill/>
          <a:ln w="3175">
            <a:noFill/>
            <a:prstDash val="lgDashDot"/>
          </a:ln>
        </p:spPr>
        <p:txBody>
          <a:bodyPr wrap="square" rtlCol="0">
            <a:spAutoFit/>
          </a:bodyPr>
          <a:lstStyle/>
          <a:p>
            <a:r>
              <a:rPr lang="en-US" sz="1000" dirty="0"/>
              <a:t>More detailed view of the seabed slope</a:t>
            </a:r>
          </a:p>
        </p:txBody>
      </p:sp>
      <p:cxnSp>
        <p:nvCxnSpPr>
          <p:cNvPr id="11" name="Straight Arrow Connector 10">
            <a:extLst>
              <a:ext uri="{FF2B5EF4-FFF2-40B4-BE49-F238E27FC236}">
                <a16:creationId xmlns:a16="http://schemas.microsoft.com/office/drawing/2014/main" id="{AAF0ED4D-D1BE-5881-A2E7-90D968D9FAF9}"/>
              </a:ext>
            </a:extLst>
          </p:cNvPr>
          <p:cNvCxnSpPr/>
          <p:nvPr/>
        </p:nvCxnSpPr>
        <p:spPr>
          <a:xfrm flipV="1">
            <a:off x="2588964" y="1564395"/>
            <a:ext cx="0" cy="28533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180C15-311A-A52D-94FA-55D7467B32D6}"/>
              </a:ext>
            </a:extLst>
          </p:cNvPr>
          <p:cNvCxnSpPr/>
          <p:nvPr/>
        </p:nvCxnSpPr>
        <p:spPr>
          <a:xfrm flipV="1">
            <a:off x="10928733" y="1555119"/>
            <a:ext cx="0" cy="24531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3E944A-1A39-728A-C265-348FFDE8A6F8}"/>
              </a:ext>
            </a:extLst>
          </p:cNvPr>
          <p:cNvCxnSpPr/>
          <p:nvPr/>
        </p:nvCxnSpPr>
        <p:spPr>
          <a:xfrm>
            <a:off x="2588964" y="4505899"/>
            <a:ext cx="833976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4B92450-6D6F-2C39-6FA9-C8DF428CAE6B}"/>
              </a:ext>
            </a:extLst>
          </p:cNvPr>
          <p:cNvCxnSpPr>
            <a:cxnSpLocks/>
          </p:cNvCxnSpPr>
          <p:nvPr/>
        </p:nvCxnSpPr>
        <p:spPr>
          <a:xfrm>
            <a:off x="2588964" y="4384713"/>
            <a:ext cx="0" cy="27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95A4C38-E5D3-9DDF-0256-4066AFF493E6}"/>
              </a:ext>
            </a:extLst>
          </p:cNvPr>
          <p:cNvCxnSpPr/>
          <p:nvPr/>
        </p:nvCxnSpPr>
        <p:spPr>
          <a:xfrm>
            <a:off x="10928733" y="4008282"/>
            <a:ext cx="0" cy="651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8FCD762-8972-1973-06FD-D7D5E6A38646}"/>
              </a:ext>
            </a:extLst>
          </p:cNvPr>
          <p:cNvCxnSpPr>
            <a:cxnSpLocks/>
          </p:cNvCxnSpPr>
          <p:nvPr/>
        </p:nvCxnSpPr>
        <p:spPr>
          <a:xfrm>
            <a:off x="1795749" y="1564395"/>
            <a:ext cx="0" cy="28533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788574-3C43-18AF-784B-2A462F9FA4D1}"/>
              </a:ext>
            </a:extLst>
          </p:cNvPr>
          <p:cNvCxnSpPr/>
          <p:nvPr/>
        </p:nvCxnSpPr>
        <p:spPr>
          <a:xfrm>
            <a:off x="1795750" y="4406747"/>
            <a:ext cx="0" cy="242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D72C6C-1959-9C26-5D3E-32F01CC38892}"/>
              </a:ext>
            </a:extLst>
          </p:cNvPr>
          <p:cNvCxnSpPr/>
          <p:nvPr/>
        </p:nvCxnSpPr>
        <p:spPr>
          <a:xfrm flipH="1">
            <a:off x="1795749" y="4505899"/>
            <a:ext cx="79321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9D7D9B-05C9-C91C-3829-B83F538EA0D4}"/>
              </a:ext>
            </a:extLst>
          </p:cNvPr>
          <p:cNvSpPr txBox="1"/>
          <p:nvPr/>
        </p:nvSpPr>
        <p:spPr>
          <a:xfrm>
            <a:off x="1389689" y="1245594"/>
            <a:ext cx="1233889" cy="253916"/>
          </a:xfrm>
          <a:prstGeom prst="rect">
            <a:avLst/>
          </a:prstGeom>
          <a:noFill/>
        </p:spPr>
        <p:txBody>
          <a:bodyPr wrap="square" rtlCol="0">
            <a:spAutoFit/>
          </a:bodyPr>
          <a:lstStyle/>
          <a:p>
            <a:r>
              <a:rPr lang="nb-NO" sz="1050" b="1" dirty="0"/>
              <a:t>FPSO</a:t>
            </a:r>
          </a:p>
        </p:txBody>
      </p:sp>
      <p:sp>
        <p:nvSpPr>
          <p:cNvPr id="29" name="TextBox 28">
            <a:extLst>
              <a:ext uri="{FF2B5EF4-FFF2-40B4-BE49-F238E27FC236}">
                <a16:creationId xmlns:a16="http://schemas.microsoft.com/office/drawing/2014/main" id="{C828F525-FAC4-933C-AA00-5580AE64973E}"/>
              </a:ext>
            </a:extLst>
          </p:cNvPr>
          <p:cNvSpPr txBox="1"/>
          <p:nvPr/>
        </p:nvSpPr>
        <p:spPr>
          <a:xfrm>
            <a:off x="2588963" y="2412368"/>
            <a:ext cx="925417" cy="369332"/>
          </a:xfrm>
          <a:prstGeom prst="rect">
            <a:avLst/>
          </a:prstGeom>
          <a:noFill/>
        </p:spPr>
        <p:txBody>
          <a:bodyPr wrap="square" rtlCol="0">
            <a:spAutoFit/>
          </a:bodyPr>
          <a:lstStyle/>
          <a:p>
            <a:r>
              <a:rPr lang="en-US" dirty="0"/>
              <a:t>Water depth: </a:t>
            </a:r>
          </a:p>
          <a:p>
            <a:r>
              <a:rPr lang="en-US" dirty="0"/>
              <a:t>1015.61m</a:t>
            </a:r>
          </a:p>
        </p:txBody>
      </p:sp>
      <p:sp>
        <p:nvSpPr>
          <p:cNvPr id="30" name="TextBox 29">
            <a:extLst>
              <a:ext uri="{FF2B5EF4-FFF2-40B4-BE49-F238E27FC236}">
                <a16:creationId xmlns:a16="http://schemas.microsoft.com/office/drawing/2014/main" id="{7255920B-80D1-F45A-6E6B-AB15748FBE48}"/>
              </a:ext>
            </a:extLst>
          </p:cNvPr>
          <p:cNvSpPr txBox="1"/>
          <p:nvPr/>
        </p:nvSpPr>
        <p:spPr>
          <a:xfrm>
            <a:off x="10928733" y="2412368"/>
            <a:ext cx="925417" cy="369332"/>
          </a:xfrm>
          <a:prstGeom prst="rect">
            <a:avLst/>
          </a:prstGeom>
          <a:noFill/>
        </p:spPr>
        <p:txBody>
          <a:bodyPr wrap="square" rtlCol="0">
            <a:spAutoFit/>
          </a:bodyPr>
          <a:lstStyle/>
          <a:p>
            <a:r>
              <a:rPr lang="en-US" dirty="0"/>
              <a:t>Water depth: </a:t>
            </a:r>
          </a:p>
          <a:p>
            <a:r>
              <a:rPr lang="en-US" dirty="0"/>
              <a:t>881m</a:t>
            </a:r>
          </a:p>
        </p:txBody>
      </p:sp>
      <p:sp>
        <p:nvSpPr>
          <p:cNvPr id="31" name="TextBox 30">
            <a:extLst>
              <a:ext uri="{FF2B5EF4-FFF2-40B4-BE49-F238E27FC236}">
                <a16:creationId xmlns:a16="http://schemas.microsoft.com/office/drawing/2014/main" id="{9B9C2FD2-B379-A070-9C6E-03285DE7936D}"/>
              </a:ext>
            </a:extLst>
          </p:cNvPr>
          <p:cNvSpPr txBox="1"/>
          <p:nvPr/>
        </p:nvSpPr>
        <p:spPr>
          <a:xfrm>
            <a:off x="5256880" y="4472292"/>
            <a:ext cx="2049137" cy="230831"/>
          </a:xfrm>
          <a:prstGeom prst="rect">
            <a:avLst/>
          </a:prstGeom>
          <a:noFill/>
        </p:spPr>
        <p:txBody>
          <a:bodyPr wrap="square" rtlCol="0">
            <a:spAutoFit/>
          </a:bodyPr>
          <a:lstStyle/>
          <a:p>
            <a:r>
              <a:rPr lang="en-US" dirty="0"/>
              <a:t>Distance TDP to Drill center: 2940m</a:t>
            </a:r>
          </a:p>
        </p:txBody>
      </p:sp>
      <p:sp>
        <p:nvSpPr>
          <p:cNvPr id="32" name="TextBox 31">
            <a:extLst>
              <a:ext uri="{FF2B5EF4-FFF2-40B4-BE49-F238E27FC236}">
                <a16:creationId xmlns:a16="http://schemas.microsoft.com/office/drawing/2014/main" id="{B12FA01E-BB17-D5D5-0933-0A8D6E6A1B1A}"/>
              </a:ext>
            </a:extLst>
          </p:cNvPr>
          <p:cNvSpPr txBox="1"/>
          <p:nvPr/>
        </p:nvSpPr>
        <p:spPr>
          <a:xfrm>
            <a:off x="1389689" y="4603128"/>
            <a:ext cx="2049137" cy="230831"/>
          </a:xfrm>
          <a:prstGeom prst="rect">
            <a:avLst/>
          </a:prstGeom>
          <a:noFill/>
        </p:spPr>
        <p:txBody>
          <a:bodyPr wrap="square" rtlCol="0">
            <a:spAutoFit/>
          </a:bodyPr>
          <a:lstStyle/>
          <a:p>
            <a:r>
              <a:rPr lang="en-US" dirty="0"/>
              <a:t>Distance hang-off to TDP: 280m</a:t>
            </a:r>
          </a:p>
        </p:txBody>
      </p:sp>
      <p:sp>
        <p:nvSpPr>
          <p:cNvPr id="33" name="TextBox 32">
            <a:extLst>
              <a:ext uri="{FF2B5EF4-FFF2-40B4-BE49-F238E27FC236}">
                <a16:creationId xmlns:a16="http://schemas.microsoft.com/office/drawing/2014/main" id="{B7719ACF-D790-5D1C-37A4-75A1C2D97D3A}"/>
              </a:ext>
            </a:extLst>
          </p:cNvPr>
          <p:cNvSpPr txBox="1"/>
          <p:nvPr/>
        </p:nvSpPr>
        <p:spPr>
          <a:xfrm>
            <a:off x="11114959" y="4207118"/>
            <a:ext cx="1010807" cy="253916"/>
          </a:xfrm>
          <a:prstGeom prst="rect">
            <a:avLst/>
          </a:prstGeom>
          <a:noFill/>
        </p:spPr>
        <p:txBody>
          <a:bodyPr wrap="square" rtlCol="0">
            <a:spAutoFit/>
          </a:bodyPr>
          <a:lstStyle/>
          <a:p>
            <a:r>
              <a:rPr lang="en-US" sz="1050" b="1" dirty="0"/>
              <a:t>Drill center</a:t>
            </a:r>
          </a:p>
        </p:txBody>
      </p:sp>
      <p:cxnSp>
        <p:nvCxnSpPr>
          <p:cNvPr id="35" name="Straight Arrow Connector 34">
            <a:extLst>
              <a:ext uri="{FF2B5EF4-FFF2-40B4-BE49-F238E27FC236}">
                <a16:creationId xmlns:a16="http://schemas.microsoft.com/office/drawing/2014/main" id="{FE2E40D0-3C33-240B-5DDD-50921038A4D9}"/>
              </a:ext>
            </a:extLst>
          </p:cNvPr>
          <p:cNvCxnSpPr>
            <a:cxnSpLocks/>
          </p:cNvCxnSpPr>
          <p:nvPr/>
        </p:nvCxnSpPr>
        <p:spPr>
          <a:xfrm flipH="1" flipV="1">
            <a:off x="10950767" y="4055603"/>
            <a:ext cx="175209" cy="224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CEE2317-08AC-127F-F79B-363638233275}"/>
              </a:ext>
            </a:extLst>
          </p:cNvPr>
          <p:cNvSpPr txBox="1"/>
          <p:nvPr/>
        </p:nvSpPr>
        <p:spPr>
          <a:xfrm rot="16200000">
            <a:off x="835853" y="5761578"/>
            <a:ext cx="1107673" cy="230832"/>
          </a:xfrm>
          <a:prstGeom prst="rect">
            <a:avLst/>
          </a:prstGeom>
          <a:noFill/>
        </p:spPr>
        <p:txBody>
          <a:bodyPr wrap="square" rtlCol="0">
            <a:spAutoFit/>
          </a:bodyPr>
          <a:lstStyle/>
          <a:p>
            <a:r>
              <a:rPr lang="en-US" dirty="0"/>
              <a:t>Water depth [m]</a:t>
            </a:r>
          </a:p>
        </p:txBody>
      </p:sp>
    </p:spTree>
    <p:extLst>
      <p:ext uri="{BB962C8B-B14F-4D97-AF65-F5344CB8AC3E}">
        <p14:creationId xmlns:p14="http://schemas.microsoft.com/office/powerpoint/2010/main" val="356979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75976-31B7-446A-3F8A-31DF45EF2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1DE25-1936-E08D-843B-2800377A89A7}"/>
              </a:ext>
            </a:extLst>
          </p:cNvPr>
          <p:cNvSpPr>
            <a:spLocks noGrp="1"/>
          </p:cNvSpPr>
          <p:nvPr>
            <p:ph type="title"/>
          </p:nvPr>
        </p:nvSpPr>
        <p:spPr>
          <a:xfrm>
            <a:off x="1907584" y="427169"/>
            <a:ext cx="8106895" cy="507960"/>
          </a:xfrm>
        </p:spPr>
        <p:txBody>
          <a:bodyPr/>
          <a:lstStyle/>
          <a:p>
            <a:r>
              <a:rPr lang="en-US" dirty="0"/>
              <a:t>Slug Fatigue Analysis </a:t>
            </a:r>
          </a:p>
        </p:txBody>
      </p:sp>
      <p:sp>
        <p:nvSpPr>
          <p:cNvPr id="3" name="Content Placeholder 2">
            <a:extLst>
              <a:ext uri="{FF2B5EF4-FFF2-40B4-BE49-F238E27FC236}">
                <a16:creationId xmlns:a16="http://schemas.microsoft.com/office/drawing/2014/main" id="{F38C63BD-03CD-483E-5732-863DA225DA12}"/>
              </a:ext>
            </a:extLst>
          </p:cNvPr>
          <p:cNvSpPr>
            <a:spLocks noGrp="1"/>
          </p:cNvSpPr>
          <p:nvPr>
            <p:ph sz="half" idx="1"/>
          </p:nvPr>
        </p:nvSpPr>
        <p:spPr>
          <a:xfrm>
            <a:off x="274577" y="1475883"/>
            <a:ext cx="6651009" cy="4458226"/>
          </a:xfrm>
        </p:spPr>
        <p:txBody>
          <a:bodyPr/>
          <a:lstStyle/>
          <a:p>
            <a:pPr marL="0" marR="0" algn="just">
              <a:spcBef>
                <a:spcPts val="1200"/>
              </a:spcBef>
              <a:spcAft>
                <a:spcPts val="0"/>
              </a:spcAft>
              <a:tabLst>
                <a:tab pos="540385" algn="l"/>
              </a:tabLst>
            </a:pPr>
            <a:endParaRPr lang="en-US" dirty="0">
              <a:latin typeface="+mj-lt"/>
            </a:endParaRPr>
          </a:p>
          <a:p>
            <a:pPr marL="0" marR="0" algn="just">
              <a:spcBef>
                <a:spcPts val="1200"/>
              </a:spcBef>
              <a:spcAft>
                <a:spcPts val="0"/>
              </a:spcAft>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marR="0" algn="just">
              <a:spcBef>
                <a:spcPts val="1200"/>
              </a:spcBef>
              <a:spcAft>
                <a:spcPts val="0"/>
              </a:spcAft>
              <a:tabLst>
                <a:tab pos="540385" algn="l"/>
              </a:tabLst>
            </a:pPr>
            <a:endParaRPr lang="en-US" dirty="0">
              <a:latin typeface="+mj-lt"/>
            </a:endParaRPr>
          </a:p>
          <a:p>
            <a:endParaRPr lang="en-US" dirty="0">
              <a:latin typeface="+mj-lt"/>
            </a:endParaRPr>
          </a:p>
        </p:txBody>
      </p:sp>
      <p:sp>
        <p:nvSpPr>
          <p:cNvPr id="5" name="Slide Number Placeholder 4">
            <a:extLst>
              <a:ext uri="{FF2B5EF4-FFF2-40B4-BE49-F238E27FC236}">
                <a16:creationId xmlns:a16="http://schemas.microsoft.com/office/drawing/2014/main" id="{08A89100-4867-DDCF-864C-EE818EC498E3}"/>
              </a:ext>
            </a:extLst>
          </p:cNvPr>
          <p:cNvSpPr>
            <a:spLocks noGrp="1"/>
          </p:cNvSpPr>
          <p:nvPr>
            <p:ph type="sldNum" sz="quarter" idx="18"/>
          </p:nvPr>
        </p:nvSpPr>
        <p:spPr/>
        <p:txBody>
          <a:bodyPr/>
          <a:lstStyle/>
          <a:p>
            <a:fld id="{7A3F00B2-786C-401B-9EB3-42A9D0DD4A9F}" type="slidenum">
              <a:rPr lang="nb-NO" smtClean="0"/>
              <a:pPr/>
              <a:t>8</a:t>
            </a:fld>
            <a:endParaRPr lang="nb-NO" dirty="0"/>
          </a:p>
        </p:txBody>
      </p:sp>
      <p:sp>
        <p:nvSpPr>
          <p:cNvPr id="4" name="Content Placeholder 2">
            <a:extLst>
              <a:ext uri="{FF2B5EF4-FFF2-40B4-BE49-F238E27FC236}">
                <a16:creationId xmlns:a16="http://schemas.microsoft.com/office/drawing/2014/main" id="{DD757A7B-E671-3AB2-B2F4-97128079BB71}"/>
              </a:ext>
            </a:extLst>
          </p:cNvPr>
          <p:cNvSpPr txBox="1">
            <a:spLocks/>
          </p:cNvSpPr>
          <p:nvPr/>
        </p:nvSpPr>
        <p:spPr>
          <a:xfrm>
            <a:off x="601458" y="1807007"/>
            <a:ext cx="3954640" cy="4251887"/>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Premise: </a:t>
            </a:r>
          </a:p>
          <a:p>
            <a:pPr lvl="1"/>
            <a:r>
              <a:rPr lang="en-US" sz="1300" dirty="0"/>
              <a:t>6 flow conditions were analyzed</a:t>
            </a:r>
          </a:p>
          <a:p>
            <a:pPr lvl="1"/>
            <a:r>
              <a:rPr lang="en-US" sz="1300" dirty="0"/>
              <a:t>Intact and flooded annulus condition</a:t>
            </a:r>
          </a:p>
          <a:p>
            <a:pPr lvl="1"/>
            <a:r>
              <a:rPr lang="en-US" sz="1300" dirty="0"/>
              <a:t>Hysteretic bending stiffness considering flooded and intact annulus is considered for the global analysis (one-to-one with local analysis). </a:t>
            </a:r>
          </a:p>
          <a:p>
            <a:pPr lvl="1"/>
            <a:r>
              <a:rPr lang="en-US" sz="1300" dirty="0"/>
              <a:t>Pressure profile is provided for each bin. Max operating pressure out of all the bins in the TDP, buoyancy and hang off sections are chosen for the analysis. </a:t>
            </a:r>
          </a:p>
          <a:p>
            <a:pPr lvl="1"/>
            <a:r>
              <a:rPr lang="en-US" sz="1300" dirty="0"/>
              <a:t>Total flux volume velocity is used in Orcaflex. </a:t>
            </a:r>
          </a:p>
          <a:p>
            <a:pPr lvl="1"/>
            <a:r>
              <a:rPr lang="en-US" sz="1300" dirty="0"/>
              <a:t>KM is using the Tabular contents feature available in Orcaflex 11.4</a:t>
            </a:r>
          </a:p>
          <a:p>
            <a:pPr algn="l"/>
            <a:endParaRPr lang="en-US" sz="1400" dirty="0"/>
          </a:p>
          <a:p>
            <a:pPr marL="0" algn="just">
              <a:spcBef>
                <a:spcPts val="1200"/>
              </a:spcBef>
              <a:tabLst>
                <a:tab pos="540385" algn="l"/>
              </a:tabLst>
            </a:pPr>
            <a:endParaRPr lang="en-US" dirty="0">
              <a:latin typeface="+mj-lt"/>
            </a:endParaRPr>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pic>
        <p:nvPicPr>
          <p:cNvPr id="12" name="Picture 11">
            <a:extLst>
              <a:ext uri="{FF2B5EF4-FFF2-40B4-BE49-F238E27FC236}">
                <a16:creationId xmlns:a16="http://schemas.microsoft.com/office/drawing/2014/main" id="{921E94A2-A9A7-6F4D-50F9-2491D010092E}"/>
              </a:ext>
            </a:extLst>
          </p:cNvPr>
          <p:cNvPicPr>
            <a:picLocks noChangeAspect="1"/>
          </p:cNvPicPr>
          <p:nvPr/>
        </p:nvPicPr>
        <p:blipFill>
          <a:blip r:embed="rId2"/>
          <a:stretch>
            <a:fillRect/>
          </a:stretch>
        </p:blipFill>
        <p:spPr>
          <a:xfrm>
            <a:off x="5490615" y="4208287"/>
            <a:ext cx="5239431" cy="2126736"/>
          </a:xfrm>
          <a:prstGeom prst="rect">
            <a:avLst/>
          </a:prstGeom>
        </p:spPr>
      </p:pic>
      <p:graphicFrame>
        <p:nvGraphicFramePr>
          <p:cNvPr id="14" name="Table 13">
            <a:extLst>
              <a:ext uri="{FF2B5EF4-FFF2-40B4-BE49-F238E27FC236}">
                <a16:creationId xmlns:a16="http://schemas.microsoft.com/office/drawing/2014/main" id="{6A18E3DA-AB5C-0730-41B8-ED6550BAF461}"/>
              </a:ext>
            </a:extLst>
          </p:cNvPr>
          <p:cNvGraphicFramePr>
            <a:graphicFrameLocks noGrp="1"/>
          </p:cNvGraphicFramePr>
          <p:nvPr>
            <p:extLst>
              <p:ext uri="{D42A27DB-BD31-4B8C-83A1-F6EECF244321}">
                <p14:modId xmlns:p14="http://schemas.microsoft.com/office/powerpoint/2010/main" val="64301731"/>
              </p:ext>
            </p:extLst>
          </p:nvPr>
        </p:nvGraphicFramePr>
        <p:xfrm>
          <a:off x="1019362" y="4910529"/>
          <a:ext cx="2669330" cy="883272"/>
        </p:xfrm>
        <a:graphic>
          <a:graphicData uri="http://schemas.openxmlformats.org/drawingml/2006/table">
            <a:tbl>
              <a:tblPr/>
              <a:tblGrid>
                <a:gridCol w="1334665">
                  <a:extLst>
                    <a:ext uri="{9D8B030D-6E8A-4147-A177-3AD203B41FA5}">
                      <a16:colId xmlns:a16="http://schemas.microsoft.com/office/drawing/2014/main" val="3227233628"/>
                    </a:ext>
                  </a:extLst>
                </a:gridCol>
                <a:gridCol w="1334665">
                  <a:extLst>
                    <a:ext uri="{9D8B030D-6E8A-4147-A177-3AD203B41FA5}">
                      <a16:colId xmlns:a16="http://schemas.microsoft.com/office/drawing/2014/main" val="3590796996"/>
                    </a:ext>
                  </a:extLst>
                </a:gridCol>
              </a:tblGrid>
              <a:tr h="220818">
                <a:tc gridSpan="2">
                  <a:txBody>
                    <a:bodyPr/>
                    <a:lstStyle/>
                    <a:p>
                      <a:pPr algn="ctr" fontAlgn="ctr"/>
                      <a:r>
                        <a:rPr lang="en-US" sz="1100" b="1" i="0" u="none" strike="noStrike" dirty="0">
                          <a:solidFill>
                            <a:srgbClr val="000000"/>
                          </a:solidFill>
                          <a:effectLst/>
                          <a:latin typeface="Aptos Narrow" panose="020B0004020202020204" pitchFamily="34" charset="0"/>
                        </a:rPr>
                        <a:t>Pressures used in Local Analysis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hMerge="1">
                  <a:txBody>
                    <a:bodyPr/>
                    <a:lstStyle/>
                    <a:p>
                      <a:endParaRPr lang="en-US"/>
                    </a:p>
                  </a:txBody>
                  <a:tcPr/>
                </a:tc>
                <a:extLst>
                  <a:ext uri="{0D108BD9-81ED-4DB2-BD59-A6C34878D82A}">
                    <a16:rowId xmlns:a16="http://schemas.microsoft.com/office/drawing/2014/main" val="2297622020"/>
                  </a:ext>
                </a:extLst>
              </a:tr>
              <a:tr h="220818">
                <a:tc>
                  <a:txBody>
                    <a:bodyPr/>
                    <a:lstStyle/>
                    <a:p>
                      <a:pPr algn="ctr" fontAlgn="b"/>
                      <a:r>
                        <a:rPr lang="en-US" sz="1100" b="0" i="0" u="none" strike="noStrike">
                          <a:solidFill>
                            <a:srgbClr val="000000"/>
                          </a:solidFill>
                          <a:effectLst/>
                          <a:latin typeface="Aptos Narrow" panose="020B0004020202020204" pitchFamily="34" charset="0"/>
                        </a:rPr>
                        <a:t>TDP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14.69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6810407"/>
                  </a:ext>
                </a:extLst>
              </a:tr>
              <a:tr h="220818">
                <a:tc>
                  <a:txBody>
                    <a:bodyPr/>
                    <a:lstStyle/>
                    <a:p>
                      <a:pPr algn="ctr" fontAlgn="b"/>
                      <a:r>
                        <a:rPr lang="en-US" sz="1100" b="0" i="0" u="none" strike="noStrike">
                          <a:solidFill>
                            <a:srgbClr val="000000"/>
                          </a:solidFill>
                          <a:effectLst/>
                          <a:latin typeface="Aptos Narrow" panose="020B0004020202020204" pitchFamily="34" charset="0"/>
                        </a:rPr>
                        <a:t>HOG/SAG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Aptos Narrow" panose="020B0004020202020204" pitchFamily="34" charset="0"/>
                        </a:rPr>
                        <a:t>14.14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3025428"/>
                  </a:ext>
                </a:extLst>
              </a:tr>
              <a:tr h="220818">
                <a:tc>
                  <a:txBody>
                    <a:bodyPr/>
                    <a:lstStyle/>
                    <a:p>
                      <a:pPr algn="ctr" fontAlgn="b"/>
                      <a:r>
                        <a:rPr lang="en-US" sz="1100" b="0" i="0" u="none" strike="noStrike" dirty="0">
                          <a:solidFill>
                            <a:srgbClr val="000000"/>
                          </a:solidFill>
                          <a:effectLst/>
                          <a:latin typeface="Aptos Narrow" panose="020B0004020202020204" pitchFamily="34" charset="0"/>
                        </a:rPr>
                        <a:t>Bend Stiff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5.10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9936304"/>
                  </a:ext>
                </a:extLst>
              </a:tr>
            </a:tbl>
          </a:graphicData>
        </a:graphic>
      </p:graphicFrame>
      <p:pic>
        <p:nvPicPr>
          <p:cNvPr id="16" name="Picture 15">
            <a:extLst>
              <a:ext uri="{FF2B5EF4-FFF2-40B4-BE49-F238E27FC236}">
                <a16:creationId xmlns:a16="http://schemas.microsoft.com/office/drawing/2014/main" id="{2970AACC-98D3-7455-384C-D8E0D11333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6992" y="1917519"/>
            <a:ext cx="7063824" cy="2012271"/>
          </a:xfrm>
          <a:prstGeom prst="rect">
            <a:avLst/>
          </a:prstGeom>
        </p:spPr>
      </p:pic>
    </p:spTree>
    <p:extLst>
      <p:ext uri="{BB962C8B-B14F-4D97-AF65-F5344CB8AC3E}">
        <p14:creationId xmlns:p14="http://schemas.microsoft.com/office/powerpoint/2010/main" val="108152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B944D-B838-538D-2A00-8063054670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2A6F9-1C14-950C-DE54-FBA4CCFFF76C}"/>
              </a:ext>
            </a:extLst>
          </p:cNvPr>
          <p:cNvSpPr>
            <a:spLocks noGrp="1"/>
          </p:cNvSpPr>
          <p:nvPr>
            <p:ph type="title"/>
          </p:nvPr>
        </p:nvSpPr>
        <p:spPr>
          <a:xfrm>
            <a:off x="1907584" y="427169"/>
            <a:ext cx="8106895" cy="507960"/>
          </a:xfrm>
        </p:spPr>
        <p:txBody>
          <a:bodyPr/>
          <a:lstStyle/>
          <a:p>
            <a:r>
              <a:rPr lang="en-US" dirty="0"/>
              <a:t>Conservatism in the Pressure Selection</a:t>
            </a:r>
          </a:p>
        </p:txBody>
      </p:sp>
      <p:sp>
        <p:nvSpPr>
          <p:cNvPr id="3" name="Content Placeholder 2">
            <a:extLst>
              <a:ext uri="{FF2B5EF4-FFF2-40B4-BE49-F238E27FC236}">
                <a16:creationId xmlns:a16="http://schemas.microsoft.com/office/drawing/2014/main" id="{10157593-445D-0514-46C9-C79A31B53029}"/>
              </a:ext>
            </a:extLst>
          </p:cNvPr>
          <p:cNvSpPr>
            <a:spLocks noGrp="1"/>
          </p:cNvSpPr>
          <p:nvPr>
            <p:ph sz="half" idx="1"/>
          </p:nvPr>
        </p:nvSpPr>
        <p:spPr>
          <a:xfrm>
            <a:off x="781091" y="1647923"/>
            <a:ext cx="6651009" cy="4458226"/>
          </a:xfrm>
          <a:noFill/>
        </p:spPr>
        <p:txBody>
          <a:bodyPr vert="horz" lIns="0" tIns="0" rIns="0" bIns="0" rtlCol="0">
            <a:noAutofit/>
          </a:bodyPr>
          <a:lstStyle/>
          <a:p>
            <a:pPr marL="0" indent="0">
              <a:buNone/>
            </a:pPr>
            <a:endParaRPr lang="en-US" sz="1400" dirty="0"/>
          </a:p>
          <a:p>
            <a:pPr marL="0" indent="0">
              <a:buNone/>
            </a:pPr>
            <a:endParaRPr lang="en-US" sz="1400" dirty="0"/>
          </a:p>
          <a:p>
            <a:pPr marL="30606" lvl="1" indent="0" algn="just">
              <a:spcBef>
                <a:spcPts val="1200"/>
              </a:spcBef>
              <a:buNone/>
              <a:tabLst>
                <a:tab pos="540385" algn="l"/>
              </a:tabLst>
            </a:pPr>
            <a:endParaRPr lang="en-US" dirty="0">
              <a:latin typeface="+mj-lt"/>
            </a:endParaRPr>
          </a:p>
          <a:p>
            <a:pPr marL="30606" lvl="1" indent="0" algn="just">
              <a:spcBef>
                <a:spcPts val="1200"/>
              </a:spcBef>
              <a:buNone/>
              <a:tabLst>
                <a:tab pos="540385" algn="l"/>
              </a:tabLst>
            </a:pPr>
            <a:endParaRPr lang="en-US" dirty="0">
              <a:latin typeface="+mj-lt"/>
            </a:endParaRPr>
          </a:p>
          <a:p>
            <a:pPr marL="0" indent="0">
              <a:buNone/>
            </a:pPr>
            <a:endParaRPr lang="en-US" sz="1400" dirty="0"/>
          </a:p>
          <a:p>
            <a:pPr marL="0" indent="0">
              <a:buNone/>
            </a:pPr>
            <a:endParaRPr lang="en-US" sz="1400" dirty="0"/>
          </a:p>
        </p:txBody>
      </p:sp>
      <p:sp>
        <p:nvSpPr>
          <p:cNvPr id="5" name="Slide Number Placeholder 4">
            <a:extLst>
              <a:ext uri="{FF2B5EF4-FFF2-40B4-BE49-F238E27FC236}">
                <a16:creationId xmlns:a16="http://schemas.microsoft.com/office/drawing/2014/main" id="{1A749B25-1B23-102A-B832-15B021858C22}"/>
              </a:ext>
            </a:extLst>
          </p:cNvPr>
          <p:cNvSpPr>
            <a:spLocks noGrp="1"/>
          </p:cNvSpPr>
          <p:nvPr>
            <p:ph type="sldNum" sz="quarter" idx="18"/>
          </p:nvPr>
        </p:nvSpPr>
        <p:spPr/>
        <p:txBody>
          <a:bodyPr/>
          <a:lstStyle/>
          <a:p>
            <a:fld id="{7A3F00B2-786C-401B-9EB3-42A9D0DD4A9F}" type="slidenum">
              <a:rPr lang="nb-NO" smtClean="0"/>
              <a:pPr/>
              <a:t>9</a:t>
            </a:fld>
            <a:endParaRPr lang="nb-NO" dirty="0"/>
          </a:p>
        </p:txBody>
      </p:sp>
      <p:sp>
        <p:nvSpPr>
          <p:cNvPr id="4" name="Content Placeholder 2">
            <a:extLst>
              <a:ext uri="{FF2B5EF4-FFF2-40B4-BE49-F238E27FC236}">
                <a16:creationId xmlns:a16="http://schemas.microsoft.com/office/drawing/2014/main" id="{95D6D27B-50DB-28D7-699D-DEDD256C58FC}"/>
              </a:ext>
            </a:extLst>
          </p:cNvPr>
          <p:cNvSpPr txBox="1">
            <a:spLocks/>
          </p:cNvSpPr>
          <p:nvPr/>
        </p:nvSpPr>
        <p:spPr>
          <a:xfrm>
            <a:off x="601458" y="1807007"/>
            <a:ext cx="7033782" cy="4251887"/>
          </a:xfrm>
          <a:prstGeom prst="rect">
            <a:avLst/>
          </a:prstGeom>
          <a:noFill/>
        </p:spPr>
        <p:txBody>
          <a:bodyPr vert="horz" lIns="0" tIns="0" rIns="0" bIns="0" rtlCol="0">
            <a:noAutofit/>
          </a:bodyPr>
          <a:lstStyle>
            <a:lvl1pPr marL="198040" indent="-198040" algn="l" defTabSz="914446" rtl="0" eaLnBrk="1" latinLnBrk="0" hangingPunct="1">
              <a:lnSpc>
                <a:spcPct val="100000"/>
              </a:lnSpc>
              <a:spcBef>
                <a:spcPts val="2250"/>
              </a:spcBef>
              <a:buSzPct val="80000"/>
              <a:buFont typeface="Wingdings" panose="05000000000000000000" pitchFamily="2" charset="2"/>
              <a:buChar char="§"/>
              <a:defRPr sz="1600" kern="1200">
                <a:solidFill>
                  <a:srgbClr val="001639"/>
                </a:solidFill>
                <a:latin typeface="+mn-lt"/>
                <a:ea typeface="+mn-ea"/>
                <a:cs typeface="+mn-cs"/>
              </a:defRPr>
            </a:lvl1pPr>
            <a:lvl2pPr marL="395367" indent="-166721" algn="l" defTabSz="914446" rtl="0" eaLnBrk="1" latinLnBrk="0" hangingPunct="1">
              <a:lnSpc>
                <a:spcPct val="100000"/>
              </a:lnSpc>
              <a:spcBef>
                <a:spcPts val="500"/>
              </a:spcBef>
              <a:buSzPct val="120000"/>
              <a:buFont typeface="Calibri Light" panose="020F0302020204030204" pitchFamily="34" charset="0"/>
              <a:buChar char="­"/>
              <a:defRPr sz="1500" kern="1200">
                <a:solidFill>
                  <a:srgbClr val="001639"/>
                </a:solidFill>
                <a:latin typeface="+mn-lt"/>
                <a:ea typeface="+mn-ea"/>
                <a:cs typeface="+mn-cs"/>
              </a:defRPr>
            </a:lvl2pPr>
            <a:lvl3pPr marL="594119" indent="-198040" algn="l" defTabSz="914446" rtl="0" eaLnBrk="1" latinLnBrk="0" hangingPunct="1">
              <a:lnSpc>
                <a:spcPct val="100000"/>
              </a:lnSpc>
              <a:spcBef>
                <a:spcPts val="500"/>
              </a:spcBef>
              <a:buSzPct val="120000"/>
              <a:buFont typeface="Calibri Light" panose="020F0302020204030204" pitchFamily="34" charset="0"/>
              <a:buChar char="­"/>
              <a:defRPr sz="1400" kern="1200">
                <a:solidFill>
                  <a:srgbClr val="001639"/>
                </a:solidFill>
                <a:latin typeface="+mn-lt"/>
                <a:ea typeface="+mn-ea"/>
                <a:cs typeface="+mn-cs"/>
              </a:defRPr>
            </a:lvl3pPr>
            <a:lvl4pPr marL="792158" indent="-198040" algn="l" defTabSz="914446" rtl="0" eaLnBrk="1" latinLnBrk="0" hangingPunct="1">
              <a:lnSpc>
                <a:spcPct val="100000"/>
              </a:lnSpc>
              <a:spcBef>
                <a:spcPts val="500"/>
              </a:spcBef>
              <a:buSzPct val="120000"/>
              <a:buFont typeface="Calibri Light" panose="020F0302020204030204" pitchFamily="34" charset="0"/>
              <a:buChar char="­"/>
              <a:defRPr sz="1300" kern="1200">
                <a:solidFill>
                  <a:srgbClr val="001639"/>
                </a:solidFill>
                <a:latin typeface="+mn-lt"/>
                <a:ea typeface="+mn-ea"/>
                <a:cs typeface="+mn-cs"/>
              </a:defRPr>
            </a:lvl4pPr>
            <a:lvl5pPr marL="990198" indent="-198040" algn="l" defTabSz="914446" rtl="0" eaLnBrk="1" latinLnBrk="0" hangingPunct="1">
              <a:lnSpc>
                <a:spcPct val="100000"/>
              </a:lnSpc>
              <a:spcBef>
                <a:spcPts val="500"/>
              </a:spcBef>
              <a:buSzPct val="120000"/>
              <a:buFont typeface="Calibri Light" panose="020F0302020204030204" pitchFamily="34" charset="0"/>
              <a:buChar char="­"/>
              <a:defRPr sz="1200" kern="1200">
                <a:solidFill>
                  <a:srgbClr val="001639"/>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040" lvl="1" indent="-198040">
              <a:spcBef>
                <a:spcPts val="2250"/>
              </a:spcBef>
              <a:buSzPct val="80000"/>
              <a:buFont typeface="Wingdings" panose="05000000000000000000" pitchFamily="2" charset="2"/>
              <a:buChar char="§"/>
            </a:pPr>
            <a:r>
              <a:rPr lang="en-US" sz="1400" dirty="0"/>
              <a:t>Internal pressure increases the friction stress in the pipe and hence by choosing the max pressure and applying that for all the bins is a conservative approach.</a:t>
            </a:r>
          </a:p>
          <a:p>
            <a:pPr marL="198040" lvl="1" indent="-198040">
              <a:spcBef>
                <a:spcPts val="2250"/>
              </a:spcBef>
              <a:buSzPct val="80000"/>
              <a:buFont typeface="Wingdings" panose="05000000000000000000" pitchFamily="2" charset="2"/>
              <a:buChar char="§"/>
            </a:pPr>
            <a:r>
              <a:rPr lang="en-US" sz="1400" dirty="0"/>
              <a:t>Three fatigue dominant flow conditions (see table below) have lower operating pressures compared to max pressure. Using correct pressure for the respective bins would increase the fatigue life.</a:t>
            </a:r>
          </a:p>
          <a:p>
            <a:pPr marL="198040" lvl="1" indent="-198040">
              <a:spcBef>
                <a:spcPts val="2250"/>
              </a:spcBef>
              <a:buSzPct val="80000"/>
              <a:buFont typeface="Wingdings" panose="05000000000000000000" pitchFamily="2" charset="2"/>
              <a:buChar char="§"/>
            </a:pPr>
            <a:endParaRPr lang="en-US" sz="1400" dirty="0"/>
          </a:p>
          <a:p>
            <a:pPr lvl="1"/>
            <a:endParaRPr lang="en-US" sz="1300" dirty="0"/>
          </a:p>
          <a:p>
            <a:pPr marL="0" algn="just">
              <a:spcBef>
                <a:spcPts val="1200"/>
              </a:spcBef>
              <a:tabLst>
                <a:tab pos="540385" algn="l"/>
              </a:tabLst>
            </a:pPr>
            <a:endParaRPr lang="en-US" b="1" dirty="0">
              <a:latin typeface="+mj-lt"/>
            </a:endParaRPr>
          </a:p>
          <a:p>
            <a:pPr marL="197327" lvl="1" algn="just">
              <a:spcBef>
                <a:spcPts val="1200"/>
              </a:spcBef>
              <a:tabLst>
                <a:tab pos="540385" algn="l"/>
              </a:tabLst>
            </a:pPr>
            <a:endParaRPr lang="en-US" dirty="0">
              <a:latin typeface="+mj-lt"/>
            </a:endParaRPr>
          </a:p>
          <a:p>
            <a:pPr marL="197327" lvl="1" algn="just">
              <a:spcBef>
                <a:spcPts val="1200"/>
              </a:spcBef>
              <a:tabLst>
                <a:tab pos="540385" algn="l"/>
              </a:tabLst>
            </a:pPr>
            <a:endParaRPr lang="en-US" dirty="0">
              <a:latin typeface="+mj-lt"/>
            </a:endParaRPr>
          </a:p>
          <a:p>
            <a:pPr marL="0" algn="just">
              <a:spcBef>
                <a:spcPts val="1200"/>
              </a:spcBef>
              <a:tabLst>
                <a:tab pos="540385" algn="l"/>
              </a:tabLst>
            </a:pPr>
            <a:endParaRPr lang="en-US" dirty="0">
              <a:latin typeface="+mj-lt"/>
            </a:endParaRPr>
          </a:p>
          <a:p>
            <a:endParaRPr lang="en-US" dirty="0">
              <a:latin typeface="+mj-lt"/>
            </a:endParaRPr>
          </a:p>
        </p:txBody>
      </p:sp>
      <p:graphicFrame>
        <p:nvGraphicFramePr>
          <p:cNvPr id="14" name="Table 13">
            <a:extLst>
              <a:ext uri="{FF2B5EF4-FFF2-40B4-BE49-F238E27FC236}">
                <a16:creationId xmlns:a16="http://schemas.microsoft.com/office/drawing/2014/main" id="{B411A6EF-1DA3-6753-0E68-B3782090E01A}"/>
              </a:ext>
            </a:extLst>
          </p:cNvPr>
          <p:cNvGraphicFramePr>
            <a:graphicFrameLocks noGrp="1"/>
          </p:cNvGraphicFramePr>
          <p:nvPr>
            <p:extLst>
              <p:ext uri="{D42A27DB-BD31-4B8C-83A1-F6EECF244321}">
                <p14:modId xmlns:p14="http://schemas.microsoft.com/office/powerpoint/2010/main" val="1920324480"/>
              </p:ext>
            </p:extLst>
          </p:nvPr>
        </p:nvGraphicFramePr>
        <p:xfrm>
          <a:off x="7740202" y="2898849"/>
          <a:ext cx="2669330" cy="883272"/>
        </p:xfrm>
        <a:graphic>
          <a:graphicData uri="http://schemas.openxmlformats.org/drawingml/2006/table">
            <a:tbl>
              <a:tblPr/>
              <a:tblGrid>
                <a:gridCol w="1334665">
                  <a:extLst>
                    <a:ext uri="{9D8B030D-6E8A-4147-A177-3AD203B41FA5}">
                      <a16:colId xmlns:a16="http://schemas.microsoft.com/office/drawing/2014/main" val="3227233628"/>
                    </a:ext>
                  </a:extLst>
                </a:gridCol>
                <a:gridCol w="1334665">
                  <a:extLst>
                    <a:ext uri="{9D8B030D-6E8A-4147-A177-3AD203B41FA5}">
                      <a16:colId xmlns:a16="http://schemas.microsoft.com/office/drawing/2014/main" val="3590796996"/>
                    </a:ext>
                  </a:extLst>
                </a:gridCol>
              </a:tblGrid>
              <a:tr h="220818">
                <a:tc gridSpan="2">
                  <a:txBody>
                    <a:bodyPr/>
                    <a:lstStyle/>
                    <a:p>
                      <a:pPr algn="ctr" fontAlgn="ctr"/>
                      <a:r>
                        <a:rPr lang="en-US" sz="1100" b="1" i="0" u="none" strike="noStrike" dirty="0">
                          <a:solidFill>
                            <a:srgbClr val="000000"/>
                          </a:solidFill>
                          <a:effectLst/>
                          <a:latin typeface="Aptos Narrow" panose="020B0004020202020204" pitchFamily="34" charset="0"/>
                        </a:rPr>
                        <a:t>Pressures used in Local Analysis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hMerge="1">
                  <a:txBody>
                    <a:bodyPr/>
                    <a:lstStyle/>
                    <a:p>
                      <a:endParaRPr lang="en-US"/>
                    </a:p>
                  </a:txBody>
                  <a:tcPr/>
                </a:tc>
                <a:extLst>
                  <a:ext uri="{0D108BD9-81ED-4DB2-BD59-A6C34878D82A}">
                    <a16:rowId xmlns:a16="http://schemas.microsoft.com/office/drawing/2014/main" val="2297622020"/>
                  </a:ext>
                </a:extLst>
              </a:tr>
              <a:tr h="220818">
                <a:tc>
                  <a:txBody>
                    <a:bodyPr/>
                    <a:lstStyle/>
                    <a:p>
                      <a:pPr algn="ctr" fontAlgn="b"/>
                      <a:r>
                        <a:rPr lang="en-US" sz="1100" b="0" i="0" u="none" strike="noStrike">
                          <a:solidFill>
                            <a:srgbClr val="000000"/>
                          </a:solidFill>
                          <a:effectLst/>
                          <a:latin typeface="Aptos Narrow" panose="020B0004020202020204" pitchFamily="34" charset="0"/>
                        </a:rPr>
                        <a:t>TDP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14.69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6810407"/>
                  </a:ext>
                </a:extLst>
              </a:tr>
              <a:tr h="220818">
                <a:tc>
                  <a:txBody>
                    <a:bodyPr/>
                    <a:lstStyle/>
                    <a:p>
                      <a:pPr algn="ctr" fontAlgn="b"/>
                      <a:r>
                        <a:rPr lang="en-US" sz="1100" b="0" i="0" u="none" strike="noStrike">
                          <a:solidFill>
                            <a:srgbClr val="000000"/>
                          </a:solidFill>
                          <a:effectLst/>
                          <a:latin typeface="Aptos Narrow" panose="020B0004020202020204" pitchFamily="34" charset="0"/>
                        </a:rPr>
                        <a:t>HOG/SAG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Aptos Narrow" panose="020B0004020202020204" pitchFamily="34" charset="0"/>
                        </a:rPr>
                        <a:t>14.14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3025428"/>
                  </a:ext>
                </a:extLst>
              </a:tr>
              <a:tr h="220818">
                <a:tc>
                  <a:txBody>
                    <a:bodyPr/>
                    <a:lstStyle/>
                    <a:p>
                      <a:pPr algn="ctr" fontAlgn="b"/>
                      <a:r>
                        <a:rPr lang="en-US" sz="1100" b="0" i="0" u="none" strike="noStrike" dirty="0">
                          <a:solidFill>
                            <a:srgbClr val="000000"/>
                          </a:solidFill>
                          <a:effectLst/>
                          <a:latin typeface="Aptos Narrow" panose="020B0004020202020204" pitchFamily="34" charset="0"/>
                        </a:rPr>
                        <a:t>Bend Stiff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5.10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9936304"/>
                  </a:ext>
                </a:extLst>
              </a:tr>
            </a:tbl>
          </a:graphicData>
        </a:graphic>
      </p:graphicFrame>
      <p:graphicFrame>
        <p:nvGraphicFramePr>
          <p:cNvPr id="6" name="Table 5">
            <a:extLst>
              <a:ext uri="{FF2B5EF4-FFF2-40B4-BE49-F238E27FC236}">
                <a16:creationId xmlns:a16="http://schemas.microsoft.com/office/drawing/2014/main" id="{C94F5ABD-39D8-CF01-B363-5294207810E8}"/>
              </a:ext>
            </a:extLst>
          </p:cNvPr>
          <p:cNvGraphicFramePr>
            <a:graphicFrameLocks noGrp="1"/>
          </p:cNvGraphicFramePr>
          <p:nvPr>
            <p:extLst>
              <p:ext uri="{D42A27DB-BD31-4B8C-83A1-F6EECF244321}">
                <p14:modId xmlns:p14="http://schemas.microsoft.com/office/powerpoint/2010/main" val="2180721477"/>
              </p:ext>
            </p:extLst>
          </p:nvPr>
        </p:nvGraphicFramePr>
        <p:xfrm>
          <a:off x="4106596" y="4494915"/>
          <a:ext cx="7721600" cy="1714500"/>
        </p:xfrm>
        <a:graphic>
          <a:graphicData uri="http://schemas.openxmlformats.org/drawingml/2006/table">
            <a:tbl>
              <a:tblPr/>
              <a:tblGrid>
                <a:gridCol w="2234700">
                  <a:extLst>
                    <a:ext uri="{9D8B030D-6E8A-4147-A177-3AD203B41FA5}">
                      <a16:colId xmlns:a16="http://schemas.microsoft.com/office/drawing/2014/main" val="4171948340"/>
                    </a:ext>
                  </a:extLst>
                </a:gridCol>
                <a:gridCol w="817805">
                  <a:extLst>
                    <a:ext uri="{9D8B030D-6E8A-4147-A177-3AD203B41FA5}">
                      <a16:colId xmlns:a16="http://schemas.microsoft.com/office/drawing/2014/main" val="2186730977"/>
                    </a:ext>
                  </a:extLst>
                </a:gridCol>
                <a:gridCol w="751239">
                  <a:extLst>
                    <a:ext uri="{9D8B030D-6E8A-4147-A177-3AD203B41FA5}">
                      <a16:colId xmlns:a16="http://schemas.microsoft.com/office/drawing/2014/main" val="969750108"/>
                    </a:ext>
                  </a:extLst>
                </a:gridCol>
                <a:gridCol w="979464">
                  <a:extLst>
                    <a:ext uri="{9D8B030D-6E8A-4147-A177-3AD203B41FA5}">
                      <a16:colId xmlns:a16="http://schemas.microsoft.com/office/drawing/2014/main" val="3328650681"/>
                    </a:ext>
                  </a:extLst>
                </a:gridCol>
                <a:gridCol w="979464">
                  <a:extLst>
                    <a:ext uri="{9D8B030D-6E8A-4147-A177-3AD203B41FA5}">
                      <a16:colId xmlns:a16="http://schemas.microsoft.com/office/drawing/2014/main" val="3722000393"/>
                    </a:ext>
                  </a:extLst>
                </a:gridCol>
                <a:gridCol w="979464">
                  <a:extLst>
                    <a:ext uri="{9D8B030D-6E8A-4147-A177-3AD203B41FA5}">
                      <a16:colId xmlns:a16="http://schemas.microsoft.com/office/drawing/2014/main" val="2306617440"/>
                    </a:ext>
                  </a:extLst>
                </a:gridCol>
                <a:gridCol w="979464">
                  <a:extLst>
                    <a:ext uri="{9D8B030D-6E8A-4147-A177-3AD203B41FA5}">
                      <a16:colId xmlns:a16="http://schemas.microsoft.com/office/drawing/2014/main" val="2287520399"/>
                    </a:ext>
                  </a:extLst>
                </a:gridCol>
              </a:tblGrid>
              <a:tr h="190500">
                <a:tc rowSpan="2">
                  <a:txBody>
                    <a:bodyPr/>
                    <a:lstStyle/>
                    <a:p>
                      <a:pPr algn="ctr" rtl="0" fontAlgn="ctr"/>
                      <a:r>
                        <a:rPr lang="en-US" sz="1300" b="1" i="0" u="none" strike="noStrike" dirty="0">
                          <a:solidFill>
                            <a:srgbClr val="000000"/>
                          </a:solidFill>
                          <a:effectLst/>
                          <a:latin typeface="Calibri Light" panose="020F0302020204030204" pitchFamily="34" charset="0"/>
                        </a:rPr>
                        <a:t>Bin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gridSpan="2">
                  <a:txBody>
                    <a:bodyPr/>
                    <a:lstStyle/>
                    <a:p>
                      <a:pPr algn="ctr" fontAlgn="b"/>
                      <a:r>
                        <a:rPr lang="en-US" sz="1100" b="1" i="0" u="none" strike="noStrike">
                          <a:solidFill>
                            <a:srgbClr val="000000"/>
                          </a:solidFill>
                          <a:effectLst/>
                          <a:latin typeface="Calibri" panose="020F0502020204030204" pitchFamily="34" charset="0"/>
                        </a:rPr>
                        <a:t>Internal Pressure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hMerge="1">
                  <a:txBody>
                    <a:bodyPr/>
                    <a:lstStyle/>
                    <a:p>
                      <a:endParaRPr lang="en-US"/>
                    </a:p>
                  </a:txBody>
                  <a:tcPr/>
                </a:tc>
                <a:tc gridSpan="2">
                  <a:txBody>
                    <a:bodyPr/>
                    <a:lstStyle/>
                    <a:p>
                      <a:pPr algn="ctr" fontAlgn="b"/>
                      <a:r>
                        <a:rPr lang="en-US" sz="1000" b="1" i="0" u="none" strike="noStrike">
                          <a:solidFill>
                            <a:srgbClr val="000000"/>
                          </a:solidFill>
                          <a:effectLst/>
                          <a:latin typeface="Arial" panose="020B0604020202020204" pitchFamily="34" charset="0"/>
                        </a:rPr>
                        <a:t>Individual Damage per Year </a:t>
                      </a:r>
                      <a:r>
                        <a:rPr lang="en-US" sz="1000" b="1" i="0" u="none" strike="noStrike" baseline="30000">
                          <a:solidFill>
                            <a:srgbClr val="000000"/>
                          </a:solidFill>
                          <a:effectLst/>
                          <a:latin typeface="Arial" panose="020B0604020202020204" pitchFamily="34" charset="0"/>
                        </a:rPr>
                        <a:t>1)</a:t>
                      </a:r>
                      <a:endParaRPr lang="en-US" sz="1000" b="1" i="0" u="none" strike="noStrike">
                        <a:solidFill>
                          <a:srgbClr val="000000"/>
                        </a:solidFill>
                        <a:effectLst/>
                        <a:latin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hMerge="1">
                  <a:txBody>
                    <a:bodyPr/>
                    <a:lstStyle/>
                    <a:p>
                      <a:endParaRPr lang="en-US"/>
                    </a:p>
                  </a:txBody>
                  <a:tcPr/>
                </a:tc>
                <a:tc gridSpan="2">
                  <a:txBody>
                    <a:bodyPr/>
                    <a:lstStyle/>
                    <a:p>
                      <a:pPr algn="ctr" fontAlgn="b"/>
                      <a:r>
                        <a:rPr lang="en-US" sz="1000" b="1" i="0" u="none" strike="noStrike">
                          <a:solidFill>
                            <a:srgbClr val="000000"/>
                          </a:solidFill>
                          <a:effectLst/>
                          <a:latin typeface="Arial" panose="020B0604020202020204" pitchFamily="34" charset="0"/>
                        </a:rPr>
                        <a:t>Individual Fatigue Life (SF=10)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hMerge="1">
                  <a:txBody>
                    <a:bodyPr/>
                    <a:lstStyle/>
                    <a:p>
                      <a:endParaRPr lang="en-US"/>
                    </a:p>
                  </a:txBody>
                  <a:tcPr/>
                </a:tc>
                <a:extLst>
                  <a:ext uri="{0D108BD9-81ED-4DB2-BD59-A6C34878D82A}">
                    <a16:rowId xmlns:a16="http://schemas.microsoft.com/office/drawing/2014/main" val="3747391734"/>
                  </a:ext>
                </a:extLst>
              </a:tr>
              <a:tr h="381000">
                <a:tc vMerge="1">
                  <a:txBody>
                    <a:bodyPr/>
                    <a:lstStyle/>
                    <a:p>
                      <a:endParaRPr lang="en-US"/>
                    </a:p>
                  </a:txBody>
                  <a:tcPr/>
                </a:tc>
                <a:tc>
                  <a:txBody>
                    <a:bodyPr/>
                    <a:lstStyle/>
                    <a:p>
                      <a:pPr algn="ctr" fontAlgn="ctr"/>
                      <a:r>
                        <a:rPr lang="en-US" sz="1100" b="1" i="0" u="none" strike="noStrike">
                          <a:solidFill>
                            <a:srgbClr val="000000"/>
                          </a:solidFill>
                          <a:effectLst/>
                          <a:latin typeface="Calibri" panose="020F0502020204030204" pitchFamily="34" charset="0"/>
                        </a:rPr>
                        <a:t>Actual Pressure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Used Pressure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000" b="1" i="0" u="none" strike="noStrike">
                          <a:solidFill>
                            <a:srgbClr val="000000"/>
                          </a:solidFill>
                          <a:effectLst/>
                          <a:latin typeface="Arial" panose="020B060402020202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000" b="1" i="0" u="none" strike="noStrike">
                          <a:solidFill>
                            <a:srgbClr val="000000"/>
                          </a:solidFill>
                          <a:effectLst/>
                          <a:latin typeface="Arial" panose="020B0604020202020204" pitchFamily="34" charset="0"/>
                        </a:rPr>
                        <a:t>Flooded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000" b="1" i="0" u="none" strike="noStrike">
                          <a:solidFill>
                            <a:srgbClr val="000000"/>
                          </a:solidFill>
                          <a:effectLst/>
                          <a:latin typeface="Arial" panose="020B0604020202020204" pitchFamily="34" charset="0"/>
                        </a:rPr>
                        <a:t>Intact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000" b="1" i="0" u="none" strike="noStrike">
                          <a:solidFill>
                            <a:srgbClr val="000000"/>
                          </a:solidFill>
                          <a:effectLst/>
                          <a:latin typeface="Arial" panose="020B0604020202020204" pitchFamily="34" charset="0"/>
                        </a:rPr>
                        <a:t>Flooded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4541356"/>
                  </a:ext>
                </a:extLst>
              </a:tr>
              <a:tr h="381000">
                <a:tc>
                  <a:txBody>
                    <a:bodyPr/>
                    <a:lstStyle/>
                    <a:p>
                      <a:pPr algn="ctr" fontAlgn="ctr"/>
                      <a:r>
                        <a:rPr lang="en-US" sz="1100" b="0" i="0" u="none" strike="noStrike">
                          <a:solidFill>
                            <a:srgbClr val="000000"/>
                          </a:solidFill>
                          <a:effectLst/>
                          <a:latin typeface="Calibri" panose="020F0502020204030204" pitchFamily="34" charset="0"/>
                        </a:rPr>
                        <a:t>HH2-PR3-LS-B2-SY04-L43-G07-Detail (Bin 2 Mid)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US" sz="1100" b="0" i="0" u="none" strike="noStrike">
                          <a:solidFill>
                            <a:srgbClr val="000000"/>
                          </a:solidFill>
                          <a:effectLst/>
                          <a:latin typeface="Calibri" panose="020F0502020204030204" pitchFamily="34" charset="0"/>
                        </a:rPr>
                        <a:t>14.69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1.13E-03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3.93E-04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255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0397697"/>
                  </a:ext>
                </a:extLst>
              </a:tr>
              <a:tr h="381000">
                <a:tc>
                  <a:txBody>
                    <a:bodyPr/>
                    <a:lstStyle/>
                    <a:p>
                      <a:pPr algn="ctr" fontAlgn="ctr"/>
                      <a:r>
                        <a:rPr lang="en-US" sz="1100" b="0" i="0" u="none" strike="noStrike">
                          <a:solidFill>
                            <a:srgbClr val="000000"/>
                          </a:solidFill>
                          <a:effectLst/>
                          <a:latin typeface="Calibri" panose="020F0502020204030204" pitchFamily="34" charset="0"/>
                        </a:rPr>
                        <a:t>HH2-PR3-LS-B4-SY25-L20-G01-NC-Detail (Bin 4-Test NC)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5.84E-03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1.95E-05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5124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3230835"/>
                  </a:ext>
                </a:extLst>
              </a:tr>
              <a:tr h="381000">
                <a:tc>
                  <a:txBody>
                    <a:bodyPr/>
                    <a:lstStyle/>
                    <a:p>
                      <a:pPr algn="ctr" fontAlgn="ctr"/>
                      <a:r>
                        <a:rPr lang="en-US" sz="1100" b="0" i="0" u="none" strike="noStrike">
                          <a:solidFill>
                            <a:srgbClr val="000000"/>
                          </a:solidFill>
                          <a:effectLst/>
                          <a:latin typeface="Calibri" panose="020F0502020204030204" pitchFamily="34" charset="0"/>
                        </a:rPr>
                        <a:t>HH2-PR3-LS-B4-SY25-L20-G17-Detail (Bin 4-Test GL)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6.16E-03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9.33E-04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Calibri" panose="020F0502020204030204" pitchFamily="34" charset="0"/>
                        </a:rPr>
                        <a:t>107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3418118"/>
                  </a:ext>
                </a:extLst>
              </a:tr>
            </a:tbl>
          </a:graphicData>
        </a:graphic>
      </p:graphicFrame>
    </p:spTree>
    <p:extLst>
      <p:ext uri="{BB962C8B-B14F-4D97-AF65-F5344CB8AC3E}">
        <p14:creationId xmlns:p14="http://schemas.microsoft.com/office/powerpoint/2010/main" val="2450298049"/>
      </p:ext>
    </p:extLst>
  </p:cSld>
  <p:clrMapOvr>
    <a:masterClrMapping/>
  </p:clrMapOvr>
</p:sld>
</file>

<file path=ppt/theme/theme1.xml><?xml version="1.0" encoding="utf-8"?>
<a:theme xmlns:a="http://schemas.openxmlformats.org/drawingml/2006/main" name="Office-tema">
  <a:themeElements>
    <a:clrScheme name="Kongsberg">
      <a:dk1>
        <a:sysClr val="windowText" lastClr="000000"/>
      </a:dk1>
      <a:lt1>
        <a:sysClr val="window" lastClr="FFFFFF"/>
      </a:lt1>
      <a:dk2>
        <a:srgbClr val="081839"/>
      </a:dk2>
      <a:lt2>
        <a:srgbClr val="E7E6E6"/>
      </a:lt2>
      <a:accent1>
        <a:srgbClr val="001639"/>
      </a:accent1>
      <a:accent2>
        <a:srgbClr val="50BFD1"/>
      </a:accent2>
      <a:accent3>
        <a:srgbClr val="A6845C"/>
      </a:accent3>
      <a:accent4>
        <a:srgbClr val="C8B59C"/>
      </a:accent4>
      <a:accent5>
        <a:srgbClr val="D7153A"/>
      </a:accent5>
      <a:accent6>
        <a:srgbClr val="F9F26D"/>
      </a:accent6>
      <a:hlink>
        <a:srgbClr val="0563C1"/>
      </a:hlink>
      <a:folHlink>
        <a:srgbClr val="954F72"/>
      </a:folHlink>
    </a:clrScheme>
    <a:fontScheme name="Kongsberg">
      <a:majorFont>
        <a:latin typeface="Calibri Light"/>
        <a:ea typeface=""/>
        <a:cs typeface=""/>
      </a:majorFont>
      <a:minorFont>
        <a:latin typeface="Calibri Light"/>
        <a:ea typeface=""/>
        <a:cs typeface=""/>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24398C2-C7E9-4764-90C8-28CF92725E5C}" vid="{93D75785-A5CE-4925-BDF0-983E7745B92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20656</TotalTime>
  <Words>1368</Words>
  <Application>Microsoft Office PowerPoint</Application>
  <PresentationFormat>Widescreen</PresentationFormat>
  <Paragraphs>406</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 Narrow</vt:lpstr>
      <vt:lpstr>Arial</vt:lpstr>
      <vt:lpstr>Calibri</vt:lpstr>
      <vt:lpstr>Calibri Light</vt:lpstr>
      <vt:lpstr>Cambria Math</vt:lpstr>
      <vt:lpstr>Wingdings</vt:lpstr>
      <vt:lpstr>Office-tema</vt:lpstr>
      <vt:lpstr>PowerPoint Presentation</vt:lpstr>
      <vt:lpstr>Slug Fatigue - Scope</vt:lpstr>
      <vt:lpstr>Slug Global Analysis – Input required </vt:lpstr>
      <vt:lpstr>Slug data</vt:lpstr>
      <vt:lpstr>Riser Configuration and Annulus Conditions </vt:lpstr>
      <vt:lpstr>Riser Configuration – Orcaflex model</vt:lpstr>
      <vt:lpstr>Riser Configuration – Orcaflex model</vt:lpstr>
      <vt:lpstr>Slug Fatigue Analysis </vt:lpstr>
      <vt:lpstr>Conservatism in the Pressure Selection</vt:lpstr>
      <vt:lpstr>Slug Fatigue Analysis </vt:lpstr>
      <vt:lpstr>Slug Fatigue Analysis </vt:lpstr>
      <vt:lpstr>Slugging Results – Damage per bin</vt:lpstr>
      <vt:lpstr>Global TDP Slugging Response</vt:lpstr>
      <vt:lpstr>Global TDP Slugging Response</vt:lpstr>
      <vt:lpstr>Global TDP Slugging Response</vt:lpstr>
      <vt:lpstr>Global TDP Slugging Response</vt:lpstr>
      <vt:lpstr>Global TDP Slugging Response</vt:lpstr>
      <vt:lpstr>Global TDP Slugging Response</vt:lpstr>
      <vt:lpstr>Global TDP Slugging Response</vt:lpstr>
      <vt:lpstr>Slug Fatigue Analysis - Results </vt:lpstr>
      <vt:lpstr>Slug Fatigue Analysis - Results  </vt:lpstr>
      <vt:lpstr>Slug Fatigue Analysis - Results  </vt:lpstr>
      <vt:lpstr>Slug Fatigue Analysis - Results  </vt:lpstr>
      <vt:lpstr>Slugging heatmaps</vt:lpstr>
      <vt:lpstr>Slugging heatmaps</vt:lpstr>
      <vt:lpstr>Slugging heatmaps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Torbjørn Hals</dc:creator>
  <cp:lastModifiedBy>Ole Frithjof Ravneberg</cp:lastModifiedBy>
  <cp:revision>1395</cp:revision>
  <dcterms:created xsi:type="dcterms:W3CDTF">2018-08-28T17:32:00Z</dcterms:created>
  <dcterms:modified xsi:type="dcterms:W3CDTF">2025-03-28T20:39:55Z</dcterms:modified>
</cp:coreProperties>
</file>